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1" r:id="rId3"/>
    <p:sldId id="285" r:id="rId4"/>
    <p:sldId id="286" r:id="rId5"/>
    <p:sldId id="287" r:id="rId6"/>
    <p:sldId id="288" r:id="rId7"/>
    <p:sldId id="289" r:id="rId8"/>
    <p:sldId id="265" r:id="rId9"/>
    <p:sldId id="299" r:id="rId10"/>
    <p:sldId id="300" r:id="rId11"/>
    <p:sldId id="298" r:id="rId12"/>
    <p:sldId id="273" r:id="rId13"/>
    <p:sldId id="279" r:id="rId14"/>
    <p:sldId id="284" r:id="rId15"/>
    <p:sldId id="261" r:id="rId16"/>
    <p:sldId id="280" r:id="rId17"/>
    <p:sldId id="290" r:id="rId18"/>
    <p:sldId id="292" r:id="rId19"/>
    <p:sldId id="297" r:id="rId20"/>
    <p:sldId id="296" r:id="rId21"/>
    <p:sldId id="293" r:id="rId22"/>
    <p:sldId id="291" r:id="rId23"/>
    <p:sldId id="294" r:id="rId24"/>
    <p:sldId id="295" r:id="rId25"/>
  </p:sldIdLst>
  <p:sldSz cx="12169775" cy="6877050"/>
  <p:notesSz cx="6858000" cy="9144000"/>
  <p:defaultTextStyle>
    <a:defPPr>
      <a:defRPr lang="es-ES"/>
    </a:defPPr>
    <a:lvl1pPr marL="0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6039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2078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8117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4156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0195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6234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02273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88312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6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49"/>
  </p:normalViewPr>
  <p:slideViewPr>
    <p:cSldViewPr>
      <p:cViewPr>
        <p:scale>
          <a:sx n="80" d="100"/>
          <a:sy n="80" d="100"/>
        </p:scale>
        <p:origin x="-18" y="-456"/>
      </p:cViewPr>
      <p:guideLst>
        <p:guide orient="horz" pos="2166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0A749B-6921-401D-9582-5196D0735907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0B8BB1E3-35CD-44B0-84ED-F60BE0EB5D8B}">
      <dgm:prSet phldrT="[Texto]" custT="1"/>
      <dgm:spPr/>
      <dgm:t>
        <a:bodyPr/>
        <a:lstStyle/>
        <a:p>
          <a:r>
            <a:rPr lang="es-ES" sz="14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PRODUCION</a:t>
          </a:r>
          <a:endParaRPr lang="es-ES" sz="1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1D7EC40-EE3A-4CC5-9E8D-F03B4E9792F9}" type="parTrans" cxnId="{1A26263D-6C9D-4BE0-9CE4-0339CA96C730}">
      <dgm:prSet/>
      <dgm:spPr/>
      <dgm:t>
        <a:bodyPr/>
        <a:lstStyle/>
        <a:p>
          <a:endParaRPr lang="es-ES" sz="3600"/>
        </a:p>
      </dgm:t>
    </dgm:pt>
    <dgm:pt modelId="{509605E8-8B69-4991-86F5-890DB41C597E}" type="sibTrans" cxnId="{1A26263D-6C9D-4BE0-9CE4-0339CA96C730}">
      <dgm:prSet/>
      <dgm:spPr/>
      <dgm:t>
        <a:bodyPr/>
        <a:lstStyle/>
        <a:p>
          <a:endParaRPr lang="es-ES" sz="3600"/>
        </a:p>
      </dgm:t>
    </dgm:pt>
    <dgm:pt modelId="{0F6A0DBD-03AE-4839-B8B2-904B76E7B16C}">
      <dgm:prSet phldrT="[Texto]" custT="1"/>
      <dgm:spPr/>
      <dgm:t>
        <a:bodyPr/>
        <a:lstStyle/>
        <a:p>
          <a:r>
            <a:rPr lang="es-ES" sz="14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TRANSFORMACION</a:t>
          </a:r>
          <a:endParaRPr lang="es-ES" sz="1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AB0CFFD-04E2-4178-9EE6-1E4083BAF446}" type="parTrans" cxnId="{71FADF1E-3AE9-4B65-805C-7365A02CB1B8}">
      <dgm:prSet/>
      <dgm:spPr/>
      <dgm:t>
        <a:bodyPr/>
        <a:lstStyle/>
        <a:p>
          <a:endParaRPr lang="es-ES" sz="3600"/>
        </a:p>
      </dgm:t>
    </dgm:pt>
    <dgm:pt modelId="{45E92C9E-DAEB-479E-A9C2-679785179EF4}" type="sibTrans" cxnId="{71FADF1E-3AE9-4B65-805C-7365A02CB1B8}">
      <dgm:prSet/>
      <dgm:spPr/>
      <dgm:t>
        <a:bodyPr/>
        <a:lstStyle/>
        <a:p>
          <a:endParaRPr lang="es-ES" sz="3600"/>
        </a:p>
      </dgm:t>
    </dgm:pt>
    <dgm:pt modelId="{F02476A3-2AC9-41D1-A1B5-CA694584F6BD}">
      <dgm:prSet phldrT="[Texto]" custT="1"/>
      <dgm:spPr/>
      <dgm:t>
        <a:bodyPr/>
        <a:lstStyle/>
        <a:p>
          <a:r>
            <a:rPr lang="es-ES" sz="14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COMERCIALIZACION</a:t>
          </a:r>
          <a:endParaRPr lang="es-ES" sz="1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DAD82A-BDC2-4F00-A8E5-573F558871DE}" type="parTrans" cxnId="{6BD1284F-D96C-4885-8ADF-F0BDE041877B}">
      <dgm:prSet/>
      <dgm:spPr/>
      <dgm:t>
        <a:bodyPr/>
        <a:lstStyle/>
        <a:p>
          <a:endParaRPr lang="es-ES" sz="3600"/>
        </a:p>
      </dgm:t>
    </dgm:pt>
    <dgm:pt modelId="{DEB61BC3-FA37-44B2-A2E7-918F8AF987C0}" type="sibTrans" cxnId="{6BD1284F-D96C-4885-8ADF-F0BDE041877B}">
      <dgm:prSet/>
      <dgm:spPr/>
      <dgm:t>
        <a:bodyPr/>
        <a:lstStyle/>
        <a:p>
          <a:endParaRPr lang="es-ES" sz="3600"/>
        </a:p>
      </dgm:t>
    </dgm:pt>
    <dgm:pt modelId="{98D8B0E4-F6EA-48B2-9E14-E398612DFAA0}">
      <dgm:prSet phldrT="[Texto]" custT="1"/>
      <dgm:spPr/>
      <dgm:t>
        <a:bodyPr/>
        <a:lstStyle/>
        <a:p>
          <a:r>
            <a:rPr lang="es-ES" sz="14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HORECA</a:t>
          </a:r>
          <a:endParaRPr lang="es-ES" sz="1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94F3EFD-9F36-4347-AE9B-F5A594D8A8BB}" type="parTrans" cxnId="{3DC07A3A-EBB3-4F5D-A003-491B338E3648}">
      <dgm:prSet/>
      <dgm:spPr/>
      <dgm:t>
        <a:bodyPr/>
        <a:lstStyle/>
        <a:p>
          <a:endParaRPr lang="es-ES" sz="3600"/>
        </a:p>
      </dgm:t>
    </dgm:pt>
    <dgm:pt modelId="{DF85B70D-F04E-4DF2-A778-74FBAE2FA797}" type="sibTrans" cxnId="{3DC07A3A-EBB3-4F5D-A003-491B338E3648}">
      <dgm:prSet/>
      <dgm:spPr/>
      <dgm:t>
        <a:bodyPr/>
        <a:lstStyle/>
        <a:p>
          <a:endParaRPr lang="es-ES" sz="3600"/>
        </a:p>
      </dgm:t>
    </dgm:pt>
    <dgm:pt modelId="{4E206AE7-A46C-4DEE-9E74-29D494EFAA30}">
      <dgm:prSet phldrT="[Texto]" custT="1"/>
      <dgm:spPr/>
      <dgm:t>
        <a:bodyPr/>
        <a:lstStyle/>
        <a:p>
          <a:r>
            <a:rPr lang="es-ES" sz="14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CONSUMIDORES</a:t>
          </a:r>
          <a:endParaRPr lang="es-ES" sz="1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C9079C-512A-487E-94C0-9A57AF249443}" type="parTrans" cxnId="{CA6163B5-09F7-4C01-93C5-92A742CD8925}">
      <dgm:prSet/>
      <dgm:spPr/>
      <dgm:t>
        <a:bodyPr/>
        <a:lstStyle/>
        <a:p>
          <a:endParaRPr lang="es-ES" sz="3600"/>
        </a:p>
      </dgm:t>
    </dgm:pt>
    <dgm:pt modelId="{5F38FEBA-AEF2-4411-A726-012DF64A82E1}" type="sibTrans" cxnId="{CA6163B5-09F7-4C01-93C5-92A742CD8925}">
      <dgm:prSet/>
      <dgm:spPr/>
      <dgm:t>
        <a:bodyPr/>
        <a:lstStyle/>
        <a:p>
          <a:endParaRPr lang="es-ES" sz="3600"/>
        </a:p>
      </dgm:t>
    </dgm:pt>
    <dgm:pt modelId="{FBE088D2-D48E-4ED0-96CE-F4A620CEBA81}" type="pres">
      <dgm:prSet presAssocID="{F50A749B-6921-401D-9582-5196D0735907}" presName="Name0" presStyleCnt="0">
        <dgm:presLayoutVars>
          <dgm:dir/>
          <dgm:resizeHandles val="exact"/>
        </dgm:presLayoutVars>
      </dgm:prSet>
      <dgm:spPr/>
    </dgm:pt>
    <dgm:pt modelId="{CEE79568-D97A-4EF8-A373-6E7518EE5855}" type="pres">
      <dgm:prSet presAssocID="{0B8BB1E3-35CD-44B0-84ED-F60BE0EB5D8B}" presName="composite" presStyleCnt="0"/>
      <dgm:spPr/>
    </dgm:pt>
    <dgm:pt modelId="{249AAA52-07C0-40DB-8E67-5AAEF769A68F}" type="pres">
      <dgm:prSet presAssocID="{0B8BB1E3-35CD-44B0-84ED-F60BE0EB5D8B}" presName="bgChev" presStyleLbl="node1" presStyleIdx="0" presStyleCnt="5"/>
      <dgm:spPr/>
    </dgm:pt>
    <dgm:pt modelId="{867EE025-3A31-4C85-B900-80DD146D0609}" type="pres">
      <dgm:prSet presAssocID="{0B8BB1E3-35CD-44B0-84ED-F60BE0EB5D8B}" presName="tx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DAD727-23F3-4F1D-90E5-D0E2747F7E20}" type="pres">
      <dgm:prSet presAssocID="{509605E8-8B69-4991-86F5-890DB41C597E}" presName="compositeSpace" presStyleCnt="0"/>
      <dgm:spPr/>
    </dgm:pt>
    <dgm:pt modelId="{0DFB47E9-7F5C-4E4C-805B-4EF51D34C87F}" type="pres">
      <dgm:prSet presAssocID="{0F6A0DBD-03AE-4839-B8B2-904B76E7B16C}" presName="composite" presStyleCnt="0"/>
      <dgm:spPr/>
    </dgm:pt>
    <dgm:pt modelId="{C50F0593-A97E-4623-B5CA-F97C26FF57CC}" type="pres">
      <dgm:prSet presAssocID="{0F6A0DBD-03AE-4839-B8B2-904B76E7B16C}" presName="bgChev" presStyleLbl="node1" presStyleIdx="1" presStyleCnt="5"/>
      <dgm:spPr/>
    </dgm:pt>
    <dgm:pt modelId="{E59856C2-4AE1-44F5-AEF4-4113C4B3AED7}" type="pres">
      <dgm:prSet presAssocID="{0F6A0DBD-03AE-4839-B8B2-904B76E7B16C}" presName="txNode" presStyleLbl="fgAcc1" presStyleIdx="1" presStyleCnt="5" custScaleX="1214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AC7766-6BA5-4115-8167-33DBE444D45A}" type="pres">
      <dgm:prSet presAssocID="{45E92C9E-DAEB-479E-A9C2-679785179EF4}" presName="compositeSpace" presStyleCnt="0"/>
      <dgm:spPr/>
    </dgm:pt>
    <dgm:pt modelId="{81C1A565-B881-4C0C-B44C-FCF43AD98781}" type="pres">
      <dgm:prSet presAssocID="{F02476A3-2AC9-41D1-A1B5-CA694584F6BD}" presName="composite" presStyleCnt="0"/>
      <dgm:spPr/>
    </dgm:pt>
    <dgm:pt modelId="{39E1A957-019E-43B1-8BEA-B36F53F025F8}" type="pres">
      <dgm:prSet presAssocID="{F02476A3-2AC9-41D1-A1B5-CA694584F6BD}" presName="bgChev" presStyleLbl="node1" presStyleIdx="2" presStyleCnt="5"/>
      <dgm:spPr/>
    </dgm:pt>
    <dgm:pt modelId="{657BDD8C-EC7D-4DB3-8839-F8E293F42987}" type="pres">
      <dgm:prSet presAssocID="{F02476A3-2AC9-41D1-A1B5-CA694584F6BD}" presName="txNode" presStyleLbl="fgAcc1" presStyleIdx="2" presStyleCnt="5" custScaleX="1191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359E43-E111-45CB-921A-9CA5F08C73F7}" type="pres">
      <dgm:prSet presAssocID="{DEB61BC3-FA37-44B2-A2E7-918F8AF987C0}" presName="compositeSpace" presStyleCnt="0"/>
      <dgm:spPr/>
    </dgm:pt>
    <dgm:pt modelId="{919975C5-9D6D-40EA-BC6F-FF886BB521BE}" type="pres">
      <dgm:prSet presAssocID="{98D8B0E4-F6EA-48B2-9E14-E398612DFAA0}" presName="composite" presStyleCnt="0"/>
      <dgm:spPr/>
    </dgm:pt>
    <dgm:pt modelId="{B76F775F-8F7A-4001-8FEA-375A041E5F11}" type="pres">
      <dgm:prSet presAssocID="{98D8B0E4-F6EA-48B2-9E14-E398612DFAA0}" presName="bgChev" presStyleLbl="node1" presStyleIdx="3" presStyleCnt="5"/>
      <dgm:spPr/>
    </dgm:pt>
    <dgm:pt modelId="{FB0BB283-4B19-4990-BD7C-4F6CD9A92332}" type="pres">
      <dgm:prSet presAssocID="{98D8B0E4-F6EA-48B2-9E14-E398612DFAA0}" presName="tx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87E3FD-2974-429C-A5A4-FE04F3786803}" type="pres">
      <dgm:prSet presAssocID="{DF85B70D-F04E-4DF2-A778-74FBAE2FA797}" presName="compositeSpace" presStyleCnt="0"/>
      <dgm:spPr/>
    </dgm:pt>
    <dgm:pt modelId="{A18201AD-6E82-473C-A686-843C7CF09E9E}" type="pres">
      <dgm:prSet presAssocID="{4E206AE7-A46C-4DEE-9E74-29D494EFAA30}" presName="composite" presStyleCnt="0"/>
      <dgm:spPr/>
    </dgm:pt>
    <dgm:pt modelId="{292F9660-C3CB-4077-9BF4-3D2B13FB439D}" type="pres">
      <dgm:prSet presAssocID="{4E206AE7-A46C-4DEE-9E74-29D494EFAA30}" presName="bgChev" presStyleLbl="node1" presStyleIdx="4" presStyleCnt="5"/>
      <dgm:spPr/>
    </dgm:pt>
    <dgm:pt modelId="{A76600A0-946A-4C94-AFD8-7FEBCE788237}" type="pres">
      <dgm:prSet presAssocID="{4E206AE7-A46C-4DEE-9E74-29D494EFAA30}" presName="tx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A6163B5-09F7-4C01-93C5-92A742CD8925}" srcId="{F50A749B-6921-401D-9582-5196D0735907}" destId="{4E206AE7-A46C-4DEE-9E74-29D494EFAA30}" srcOrd="4" destOrd="0" parTransId="{ADC9079C-512A-487E-94C0-9A57AF249443}" sibTransId="{5F38FEBA-AEF2-4411-A726-012DF64A82E1}"/>
    <dgm:cxn modelId="{FA660F7C-9E6A-4F7A-A49B-2EE43B3CB47B}" type="presOf" srcId="{F50A749B-6921-401D-9582-5196D0735907}" destId="{FBE088D2-D48E-4ED0-96CE-F4A620CEBA81}" srcOrd="0" destOrd="0" presId="urn:microsoft.com/office/officeart/2005/8/layout/chevronAccent+Icon"/>
    <dgm:cxn modelId="{3DC07A3A-EBB3-4F5D-A003-491B338E3648}" srcId="{F50A749B-6921-401D-9582-5196D0735907}" destId="{98D8B0E4-F6EA-48B2-9E14-E398612DFAA0}" srcOrd="3" destOrd="0" parTransId="{E94F3EFD-9F36-4347-AE9B-F5A594D8A8BB}" sibTransId="{DF85B70D-F04E-4DF2-A778-74FBAE2FA797}"/>
    <dgm:cxn modelId="{C3A587C2-366F-4509-BBFF-77E7EAA773D8}" type="presOf" srcId="{0B8BB1E3-35CD-44B0-84ED-F60BE0EB5D8B}" destId="{867EE025-3A31-4C85-B900-80DD146D0609}" srcOrd="0" destOrd="0" presId="urn:microsoft.com/office/officeart/2005/8/layout/chevronAccent+Icon"/>
    <dgm:cxn modelId="{1A26263D-6C9D-4BE0-9CE4-0339CA96C730}" srcId="{F50A749B-6921-401D-9582-5196D0735907}" destId="{0B8BB1E3-35CD-44B0-84ED-F60BE0EB5D8B}" srcOrd="0" destOrd="0" parTransId="{81D7EC40-EE3A-4CC5-9E8D-F03B4E9792F9}" sibTransId="{509605E8-8B69-4991-86F5-890DB41C597E}"/>
    <dgm:cxn modelId="{2FEA54BD-835E-4B85-B679-AFE901B27DAB}" type="presOf" srcId="{0F6A0DBD-03AE-4839-B8B2-904B76E7B16C}" destId="{E59856C2-4AE1-44F5-AEF4-4113C4B3AED7}" srcOrd="0" destOrd="0" presId="urn:microsoft.com/office/officeart/2005/8/layout/chevronAccent+Icon"/>
    <dgm:cxn modelId="{6BD1284F-D96C-4885-8ADF-F0BDE041877B}" srcId="{F50A749B-6921-401D-9582-5196D0735907}" destId="{F02476A3-2AC9-41D1-A1B5-CA694584F6BD}" srcOrd="2" destOrd="0" parTransId="{8BDAD82A-BDC2-4F00-A8E5-573F558871DE}" sibTransId="{DEB61BC3-FA37-44B2-A2E7-918F8AF987C0}"/>
    <dgm:cxn modelId="{71FADF1E-3AE9-4B65-805C-7365A02CB1B8}" srcId="{F50A749B-6921-401D-9582-5196D0735907}" destId="{0F6A0DBD-03AE-4839-B8B2-904B76E7B16C}" srcOrd="1" destOrd="0" parTransId="{AAB0CFFD-04E2-4178-9EE6-1E4083BAF446}" sibTransId="{45E92C9E-DAEB-479E-A9C2-679785179EF4}"/>
    <dgm:cxn modelId="{9A9BEF33-4FB8-4D91-96DE-6F36DAF8368B}" type="presOf" srcId="{98D8B0E4-F6EA-48B2-9E14-E398612DFAA0}" destId="{FB0BB283-4B19-4990-BD7C-4F6CD9A92332}" srcOrd="0" destOrd="0" presId="urn:microsoft.com/office/officeart/2005/8/layout/chevronAccent+Icon"/>
    <dgm:cxn modelId="{F9A2B8CD-B64C-43AC-A68E-543438A39CD4}" type="presOf" srcId="{F02476A3-2AC9-41D1-A1B5-CA694584F6BD}" destId="{657BDD8C-EC7D-4DB3-8839-F8E293F42987}" srcOrd="0" destOrd="0" presId="urn:microsoft.com/office/officeart/2005/8/layout/chevronAccent+Icon"/>
    <dgm:cxn modelId="{F038C1E8-50E0-4648-8AA1-8A3FC0165B15}" type="presOf" srcId="{4E206AE7-A46C-4DEE-9E74-29D494EFAA30}" destId="{A76600A0-946A-4C94-AFD8-7FEBCE788237}" srcOrd="0" destOrd="0" presId="urn:microsoft.com/office/officeart/2005/8/layout/chevronAccent+Icon"/>
    <dgm:cxn modelId="{A61FB99A-7B9E-4612-89BE-6D1BC259CF51}" type="presParOf" srcId="{FBE088D2-D48E-4ED0-96CE-F4A620CEBA81}" destId="{CEE79568-D97A-4EF8-A373-6E7518EE5855}" srcOrd="0" destOrd="0" presId="urn:microsoft.com/office/officeart/2005/8/layout/chevronAccent+Icon"/>
    <dgm:cxn modelId="{52D0EE9B-FEAA-4695-9F46-DB2E42DDDD64}" type="presParOf" srcId="{CEE79568-D97A-4EF8-A373-6E7518EE5855}" destId="{249AAA52-07C0-40DB-8E67-5AAEF769A68F}" srcOrd="0" destOrd="0" presId="urn:microsoft.com/office/officeart/2005/8/layout/chevronAccent+Icon"/>
    <dgm:cxn modelId="{11C3C853-9F26-44BA-BFFF-13EB52EA22B8}" type="presParOf" srcId="{CEE79568-D97A-4EF8-A373-6E7518EE5855}" destId="{867EE025-3A31-4C85-B900-80DD146D0609}" srcOrd="1" destOrd="0" presId="urn:microsoft.com/office/officeart/2005/8/layout/chevronAccent+Icon"/>
    <dgm:cxn modelId="{049A5D93-1F55-43AB-9249-49FA3DB4C4BB}" type="presParOf" srcId="{FBE088D2-D48E-4ED0-96CE-F4A620CEBA81}" destId="{77DAD727-23F3-4F1D-90E5-D0E2747F7E20}" srcOrd="1" destOrd="0" presId="urn:microsoft.com/office/officeart/2005/8/layout/chevronAccent+Icon"/>
    <dgm:cxn modelId="{15DB49D4-6E71-4228-B211-1177500E59BC}" type="presParOf" srcId="{FBE088D2-D48E-4ED0-96CE-F4A620CEBA81}" destId="{0DFB47E9-7F5C-4E4C-805B-4EF51D34C87F}" srcOrd="2" destOrd="0" presId="urn:microsoft.com/office/officeart/2005/8/layout/chevronAccent+Icon"/>
    <dgm:cxn modelId="{53AC43A5-CDB1-4E52-A455-26B05EFAFD45}" type="presParOf" srcId="{0DFB47E9-7F5C-4E4C-805B-4EF51D34C87F}" destId="{C50F0593-A97E-4623-B5CA-F97C26FF57CC}" srcOrd="0" destOrd="0" presId="urn:microsoft.com/office/officeart/2005/8/layout/chevronAccent+Icon"/>
    <dgm:cxn modelId="{E4CEB935-9AB8-492B-A86A-F6586F5B48E0}" type="presParOf" srcId="{0DFB47E9-7F5C-4E4C-805B-4EF51D34C87F}" destId="{E59856C2-4AE1-44F5-AEF4-4113C4B3AED7}" srcOrd="1" destOrd="0" presId="urn:microsoft.com/office/officeart/2005/8/layout/chevronAccent+Icon"/>
    <dgm:cxn modelId="{D2D59609-2D5D-471E-B063-7860D78DDA3B}" type="presParOf" srcId="{FBE088D2-D48E-4ED0-96CE-F4A620CEBA81}" destId="{5BAC7766-6BA5-4115-8167-33DBE444D45A}" srcOrd="3" destOrd="0" presId="urn:microsoft.com/office/officeart/2005/8/layout/chevronAccent+Icon"/>
    <dgm:cxn modelId="{EE9803AA-1DB9-4EC1-B589-FABD402DD11B}" type="presParOf" srcId="{FBE088D2-D48E-4ED0-96CE-F4A620CEBA81}" destId="{81C1A565-B881-4C0C-B44C-FCF43AD98781}" srcOrd="4" destOrd="0" presId="urn:microsoft.com/office/officeart/2005/8/layout/chevronAccent+Icon"/>
    <dgm:cxn modelId="{C6931741-C405-4F95-B940-F45E22AF9563}" type="presParOf" srcId="{81C1A565-B881-4C0C-B44C-FCF43AD98781}" destId="{39E1A957-019E-43B1-8BEA-B36F53F025F8}" srcOrd="0" destOrd="0" presId="urn:microsoft.com/office/officeart/2005/8/layout/chevronAccent+Icon"/>
    <dgm:cxn modelId="{B7B11E51-29BE-42A7-98D2-935D73467E2E}" type="presParOf" srcId="{81C1A565-B881-4C0C-B44C-FCF43AD98781}" destId="{657BDD8C-EC7D-4DB3-8839-F8E293F42987}" srcOrd="1" destOrd="0" presId="urn:microsoft.com/office/officeart/2005/8/layout/chevronAccent+Icon"/>
    <dgm:cxn modelId="{40704134-CD16-4087-BFFE-E917993909BD}" type="presParOf" srcId="{FBE088D2-D48E-4ED0-96CE-F4A620CEBA81}" destId="{12359E43-E111-45CB-921A-9CA5F08C73F7}" srcOrd="5" destOrd="0" presId="urn:microsoft.com/office/officeart/2005/8/layout/chevronAccent+Icon"/>
    <dgm:cxn modelId="{A038D0D6-0609-4E45-BA0F-0DF57EB072FC}" type="presParOf" srcId="{FBE088D2-D48E-4ED0-96CE-F4A620CEBA81}" destId="{919975C5-9D6D-40EA-BC6F-FF886BB521BE}" srcOrd="6" destOrd="0" presId="urn:microsoft.com/office/officeart/2005/8/layout/chevronAccent+Icon"/>
    <dgm:cxn modelId="{5465021F-3EFA-48FD-A020-AED6AAC2EA7B}" type="presParOf" srcId="{919975C5-9D6D-40EA-BC6F-FF886BB521BE}" destId="{B76F775F-8F7A-4001-8FEA-375A041E5F11}" srcOrd="0" destOrd="0" presId="urn:microsoft.com/office/officeart/2005/8/layout/chevronAccent+Icon"/>
    <dgm:cxn modelId="{BEC45DF5-63A3-4D62-8305-0CBD3FAC74D4}" type="presParOf" srcId="{919975C5-9D6D-40EA-BC6F-FF886BB521BE}" destId="{FB0BB283-4B19-4990-BD7C-4F6CD9A92332}" srcOrd="1" destOrd="0" presId="urn:microsoft.com/office/officeart/2005/8/layout/chevronAccent+Icon"/>
    <dgm:cxn modelId="{AFA59FEF-EC4D-44DF-9876-CB6614B8CD2D}" type="presParOf" srcId="{FBE088D2-D48E-4ED0-96CE-F4A620CEBA81}" destId="{C787E3FD-2974-429C-A5A4-FE04F3786803}" srcOrd="7" destOrd="0" presId="urn:microsoft.com/office/officeart/2005/8/layout/chevronAccent+Icon"/>
    <dgm:cxn modelId="{B6F4F15E-A9A6-496C-8DF8-B9DA48BD8320}" type="presParOf" srcId="{FBE088D2-D48E-4ED0-96CE-F4A620CEBA81}" destId="{A18201AD-6E82-473C-A686-843C7CF09E9E}" srcOrd="8" destOrd="0" presId="urn:microsoft.com/office/officeart/2005/8/layout/chevronAccent+Icon"/>
    <dgm:cxn modelId="{891FAB76-4A3D-4F12-A712-10E71F96970D}" type="presParOf" srcId="{A18201AD-6E82-473C-A686-843C7CF09E9E}" destId="{292F9660-C3CB-4077-9BF4-3D2B13FB439D}" srcOrd="0" destOrd="0" presId="urn:microsoft.com/office/officeart/2005/8/layout/chevronAccent+Icon"/>
    <dgm:cxn modelId="{5BCA2F23-AABB-4FE7-910A-702A1547E530}" type="presParOf" srcId="{A18201AD-6E82-473C-A686-843C7CF09E9E}" destId="{A76600A0-946A-4C94-AFD8-7FEBCE788237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266180-3A8D-4CAD-899D-32B544F5C7DA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FFD2064-0F2A-44C5-ABB5-C1118598B63F}">
      <dgm:prSet phldrT="[Texto]" custT="1"/>
      <dgm:spPr/>
      <dgm:t>
        <a:bodyPr/>
        <a:lstStyle/>
        <a:p>
          <a:r>
            <a:rPr lang="es-ES" sz="14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Valor Añadido</a:t>
          </a:r>
          <a:endParaRPr lang="es-ES" sz="1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FFC47BF-C4F1-4D1F-A636-AD51B754930A}" type="parTrans" cxnId="{D04DEDD6-2BCE-4EC3-B36B-E4A45AB93E17}">
      <dgm:prSet/>
      <dgm:spPr/>
      <dgm:t>
        <a:bodyPr/>
        <a:lstStyle/>
        <a:p>
          <a:endParaRPr lang="es-ES"/>
        </a:p>
      </dgm:t>
    </dgm:pt>
    <dgm:pt modelId="{9778430E-F90B-4843-BB03-5D3C9591C604}" type="sibTrans" cxnId="{D04DEDD6-2BCE-4EC3-B36B-E4A45AB93E17}">
      <dgm:prSet/>
      <dgm:spPr/>
      <dgm:t>
        <a:bodyPr/>
        <a:lstStyle/>
        <a:p>
          <a:endParaRPr lang="es-ES"/>
        </a:p>
      </dgm:t>
    </dgm:pt>
    <dgm:pt modelId="{627FF226-0C10-4315-9EE2-7F1A7BA69B78}">
      <dgm:prSet phldrT="[Texto]" custT="1"/>
      <dgm:spPr/>
      <dgm:t>
        <a:bodyPr/>
        <a:lstStyle/>
        <a:p>
          <a:r>
            <a:rPr lang="es-ES" sz="14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Comercialización</a:t>
          </a:r>
          <a:endParaRPr lang="es-ES" sz="1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C127C4-29CB-493A-9D27-D598D0BF7738}" type="parTrans" cxnId="{0A6BC024-3FAC-422F-AA32-B1675F0A63AF}">
      <dgm:prSet/>
      <dgm:spPr/>
      <dgm:t>
        <a:bodyPr/>
        <a:lstStyle/>
        <a:p>
          <a:endParaRPr lang="es-ES"/>
        </a:p>
      </dgm:t>
    </dgm:pt>
    <dgm:pt modelId="{B7EC43B8-920E-48BC-9771-7F12C8903E6A}" type="sibTrans" cxnId="{0A6BC024-3FAC-422F-AA32-B1675F0A63AF}">
      <dgm:prSet/>
      <dgm:spPr/>
      <dgm:t>
        <a:bodyPr/>
        <a:lstStyle/>
        <a:p>
          <a:endParaRPr lang="es-ES"/>
        </a:p>
      </dgm:t>
    </dgm:pt>
    <dgm:pt modelId="{ADE0F9D5-F5ED-48B9-937E-BE4CDEEA801C}">
      <dgm:prSet phldrT="[Texto]"/>
      <dgm:spPr/>
      <dgm:t>
        <a:bodyPr/>
        <a:lstStyle/>
        <a:p>
          <a:r>
            <a:rPr lang="es-ES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Eficiencia</a:t>
          </a:r>
          <a:endParaRPr lang="es-ES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011D4CB-FE12-4F38-834A-4C0DF65D62B1}" type="parTrans" cxnId="{09D41930-7767-400F-B50B-DDC7AF7E4307}">
      <dgm:prSet/>
      <dgm:spPr/>
      <dgm:t>
        <a:bodyPr/>
        <a:lstStyle/>
        <a:p>
          <a:endParaRPr lang="es-ES"/>
        </a:p>
      </dgm:t>
    </dgm:pt>
    <dgm:pt modelId="{2E61BAA3-CDE6-478E-B45B-D8FCAF942BCF}" type="sibTrans" cxnId="{09D41930-7767-400F-B50B-DDC7AF7E4307}">
      <dgm:prSet/>
      <dgm:spPr/>
      <dgm:t>
        <a:bodyPr/>
        <a:lstStyle/>
        <a:p>
          <a:endParaRPr lang="es-ES"/>
        </a:p>
      </dgm:t>
    </dgm:pt>
    <dgm:pt modelId="{68F4501F-7C90-40EA-AE2E-9B496BE23F57}">
      <dgm:prSet phldrT="[Texto]" custT="1"/>
      <dgm:spPr/>
      <dgm:t>
        <a:bodyPr/>
        <a:lstStyle/>
        <a:p>
          <a:r>
            <a:rPr lang="es-ES" sz="16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Materias Primas</a:t>
          </a:r>
        </a:p>
      </dgm:t>
    </dgm:pt>
    <dgm:pt modelId="{F305C87A-E7CD-4500-B82E-1DBCE67927D0}" type="parTrans" cxnId="{47B863AB-A6A2-4204-B351-8AEFAADF29C2}">
      <dgm:prSet/>
      <dgm:spPr/>
      <dgm:t>
        <a:bodyPr/>
        <a:lstStyle/>
        <a:p>
          <a:endParaRPr lang="es-ES"/>
        </a:p>
      </dgm:t>
    </dgm:pt>
    <dgm:pt modelId="{803DF39D-E953-4224-B498-CFA731C45C11}" type="sibTrans" cxnId="{47B863AB-A6A2-4204-B351-8AEFAADF29C2}">
      <dgm:prSet/>
      <dgm:spPr/>
      <dgm:t>
        <a:bodyPr/>
        <a:lstStyle/>
        <a:p>
          <a:endParaRPr lang="es-ES"/>
        </a:p>
      </dgm:t>
    </dgm:pt>
    <dgm:pt modelId="{8A94B818-DAC9-4E26-A66F-63DD8D6CE8C1}" type="pres">
      <dgm:prSet presAssocID="{EC266180-3A8D-4CAD-899D-32B544F5C7D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8337A0-D676-4084-AC90-5959A0146D62}" type="pres">
      <dgm:prSet presAssocID="{DFFD2064-0F2A-44C5-ABB5-C1118598B63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45DD2F-B5E9-4FCF-912C-0A8253502DAE}" type="pres">
      <dgm:prSet presAssocID="{9778430E-F90B-4843-BB03-5D3C9591C604}" presName="sibTrans" presStyleLbl="sibTrans2D1" presStyleIdx="0" presStyleCnt="4" custScaleX="132989" custLinFactNeighborX="15995" custLinFactNeighborY="-26878" custRadScaleRad="32986"/>
      <dgm:spPr/>
      <dgm:t>
        <a:bodyPr/>
        <a:lstStyle/>
        <a:p>
          <a:endParaRPr lang="es-ES"/>
        </a:p>
      </dgm:t>
    </dgm:pt>
    <dgm:pt modelId="{0AC69D47-2AC7-4C33-9C7A-5C6474CD4952}" type="pres">
      <dgm:prSet presAssocID="{9778430E-F90B-4843-BB03-5D3C9591C604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0526B0FA-CB4C-442B-9A75-DCD7F91B4ED3}" type="pres">
      <dgm:prSet presAssocID="{627FF226-0C10-4315-9EE2-7F1A7BA69B78}" presName="node" presStyleLbl="node1" presStyleIdx="1" presStyleCnt="4" custScaleX="135462" custRadScaleRad="120522" custRadScaleInc="207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5BD6ED-6FB1-4A06-A6B5-84DA17209E7E}" type="pres">
      <dgm:prSet presAssocID="{B7EC43B8-920E-48BC-9771-7F12C8903E6A}" presName="sibTrans" presStyleLbl="sibTrans2D1" presStyleIdx="1" presStyleCnt="4"/>
      <dgm:spPr/>
      <dgm:t>
        <a:bodyPr/>
        <a:lstStyle/>
        <a:p>
          <a:endParaRPr lang="es-ES"/>
        </a:p>
      </dgm:t>
    </dgm:pt>
    <dgm:pt modelId="{00072FA8-1222-4841-997D-283F7735879C}" type="pres">
      <dgm:prSet presAssocID="{B7EC43B8-920E-48BC-9771-7F12C8903E6A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B07CA4DA-40FA-444C-808F-1F3A35D847E0}" type="pres">
      <dgm:prSet presAssocID="{ADE0F9D5-F5ED-48B9-937E-BE4CDEEA801C}" presName="node" presStyleLbl="node1" presStyleIdx="2" presStyleCnt="4" custRadScaleRad="79245" custRadScaleInc="1372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DD9F30-22A7-497D-9C32-05D69C20566A}" type="pres">
      <dgm:prSet presAssocID="{2E61BAA3-CDE6-478E-B45B-D8FCAF942BCF}" presName="sibTrans" presStyleLbl="sibTrans2D1" presStyleIdx="2" presStyleCnt="4" custAng="10719137"/>
      <dgm:spPr/>
      <dgm:t>
        <a:bodyPr/>
        <a:lstStyle/>
        <a:p>
          <a:endParaRPr lang="es-ES"/>
        </a:p>
      </dgm:t>
    </dgm:pt>
    <dgm:pt modelId="{6ED416EB-A665-4E5A-8914-A1512949C6A8}" type="pres">
      <dgm:prSet presAssocID="{2E61BAA3-CDE6-478E-B45B-D8FCAF942BCF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75134138-8858-452B-A2C0-4C30C74EEFE1}" type="pres">
      <dgm:prSet presAssocID="{68F4501F-7C90-40EA-AE2E-9B496BE23F57}" presName="node" presStyleLbl="node1" presStyleIdx="3" presStyleCnt="4" custRadScaleRad="187630" custRadScaleInc="532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45513E-001A-427B-97CA-394D15E39EBA}" type="pres">
      <dgm:prSet presAssocID="{803DF39D-E953-4224-B498-CFA731C45C11}" presName="sibTrans" presStyleLbl="sibTrans2D1" presStyleIdx="3" presStyleCnt="4"/>
      <dgm:spPr/>
      <dgm:t>
        <a:bodyPr/>
        <a:lstStyle/>
        <a:p>
          <a:endParaRPr lang="es-ES"/>
        </a:p>
      </dgm:t>
    </dgm:pt>
    <dgm:pt modelId="{551D7003-9C0E-46F9-BB0A-0F722D053AB9}" type="pres">
      <dgm:prSet presAssocID="{803DF39D-E953-4224-B498-CFA731C45C11}" presName="connectorText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0A6BC024-3FAC-422F-AA32-B1675F0A63AF}" srcId="{EC266180-3A8D-4CAD-899D-32B544F5C7DA}" destId="{627FF226-0C10-4315-9EE2-7F1A7BA69B78}" srcOrd="1" destOrd="0" parTransId="{3DC127C4-29CB-493A-9D27-D598D0BF7738}" sibTransId="{B7EC43B8-920E-48BC-9771-7F12C8903E6A}"/>
    <dgm:cxn modelId="{09D41930-7767-400F-B50B-DDC7AF7E4307}" srcId="{EC266180-3A8D-4CAD-899D-32B544F5C7DA}" destId="{ADE0F9D5-F5ED-48B9-937E-BE4CDEEA801C}" srcOrd="2" destOrd="0" parTransId="{7011D4CB-FE12-4F38-834A-4C0DF65D62B1}" sibTransId="{2E61BAA3-CDE6-478E-B45B-D8FCAF942BCF}"/>
    <dgm:cxn modelId="{9B1B6A39-C788-4A49-A8EA-FD44200954DC}" type="presOf" srcId="{B7EC43B8-920E-48BC-9771-7F12C8903E6A}" destId="{00072FA8-1222-4841-997D-283F7735879C}" srcOrd="1" destOrd="0" presId="urn:microsoft.com/office/officeart/2005/8/layout/cycle2"/>
    <dgm:cxn modelId="{2300BD11-9DDC-4364-A1FB-4F2983E5937E}" type="presOf" srcId="{68F4501F-7C90-40EA-AE2E-9B496BE23F57}" destId="{75134138-8858-452B-A2C0-4C30C74EEFE1}" srcOrd="0" destOrd="0" presId="urn:microsoft.com/office/officeart/2005/8/layout/cycle2"/>
    <dgm:cxn modelId="{309F662C-18E9-441E-BF34-A22A82177168}" type="presOf" srcId="{9778430E-F90B-4843-BB03-5D3C9591C604}" destId="{0AC69D47-2AC7-4C33-9C7A-5C6474CD4952}" srcOrd="1" destOrd="0" presId="urn:microsoft.com/office/officeart/2005/8/layout/cycle2"/>
    <dgm:cxn modelId="{47B863AB-A6A2-4204-B351-8AEFAADF29C2}" srcId="{EC266180-3A8D-4CAD-899D-32B544F5C7DA}" destId="{68F4501F-7C90-40EA-AE2E-9B496BE23F57}" srcOrd="3" destOrd="0" parTransId="{F305C87A-E7CD-4500-B82E-1DBCE67927D0}" sibTransId="{803DF39D-E953-4224-B498-CFA731C45C11}"/>
    <dgm:cxn modelId="{34F77742-9D23-4BD6-BE07-4A83C1154354}" type="presOf" srcId="{EC266180-3A8D-4CAD-899D-32B544F5C7DA}" destId="{8A94B818-DAC9-4E26-A66F-63DD8D6CE8C1}" srcOrd="0" destOrd="0" presId="urn:microsoft.com/office/officeart/2005/8/layout/cycle2"/>
    <dgm:cxn modelId="{D04DEDD6-2BCE-4EC3-B36B-E4A45AB93E17}" srcId="{EC266180-3A8D-4CAD-899D-32B544F5C7DA}" destId="{DFFD2064-0F2A-44C5-ABB5-C1118598B63F}" srcOrd="0" destOrd="0" parTransId="{0FFC47BF-C4F1-4D1F-A636-AD51B754930A}" sibTransId="{9778430E-F90B-4843-BB03-5D3C9591C604}"/>
    <dgm:cxn modelId="{9D9E2D58-2116-4271-96FB-845AE568C53C}" type="presOf" srcId="{627FF226-0C10-4315-9EE2-7F1A7BA69B78}" destId="{0526B0FA-CB4C-442B-9A75-DCD7F91B4ED3}" srcOrd="0" destOrd="0" presId="urn:microsoft.com/office/officeart/2005/8/layout/cycle2"/>
    <dgm:cxn modelId="{2D61CBBA-2DCB-4668-BEB5-96F34ADEDCEB}" type="presOf" srcId="{803DF39D-E953-4224-B498-CFA731C45C11}" destId="{551D7003-9C0E-46F9-BB0A-0F722D053AB9}" srcOrd="1" destOrd="0" presId="urn:microsoft.com/office/officeart/2005/8/layout/cycle2"/>
    <dgm:cxn modelId="{6D14F918-A1E2-4E79-8389-BB93403E91FD}" type="presOf" srcId="{2E61BAA3-CDE6-478E-B45B-D8FCAF942BCF}" destId="{6ED416EB-A665-4E5A-8914-A1512949C6A8}" srcOrd="1" destOrd="0" presId="urn:microsoft.com/office/officeart/2005/8/layout/cycle2"/>
    <dgm:cxn modelId="{88E2E4ED-48B0-483D-A8E1-EBB20830274A}" type="presOf" srcId="{803DF39D-E953-4224-B498-CFA731C45C11}" destId="{2145513E-001A-427B-97CA-394D15E39EBA}" srcOrd="0" destOrd="0" presId="urn:microsoft.com/office/officeart/2005/8/layout/cycle2"/>
    <dgm:cxn modelId="{777AA588-1442-44F6-BFAA-7F9CF4D9F1C1}" type="presOf" srcId="{9778430E-F90B-4843-BB03-5D3C9591C604}" destId="{EC45DD2F-B5E9-4FCF-912C-0A8253502DAE}" srcOrd="0" destOrd="0" presId="urn:microsoft.com/office/officeart/2005/8/layout/cycle2"/>
    <dgm:cxn modelId="{AF4FBC49-54E9-4562-9CA6-E4EF7D442E4F}" type="presOf" srcId="{DFFD2064-0F2A-44C5-ABB5-C1118598B63F}" destId="{828337A0-D676-4084-AC90-5959A0146D62}" srcOrd="0" destOrd="0" presId="urn:microsoft.com/office/officeart/2005/8/layout/cycle2"/>
    <dgm:cxn modelId="{F82EF0D4-0482-4BCA-AAB8-2659DE2BCF71}" type="presOf" srcId="{ADE0F9D5-F5ED-48B9-937E-BE4CDEEA801C}" destId="{B07CA4DA-40FA-444C-808F-1F3A35D847E0}" srcOrd="0" destOrd="0" presId="urn:microsoft.com/office/officeart/2005/8/layout/cycle2"/>
    <dgm:cxn modelId="{A1556CAD-1DE8-4D2C-A233-8933AE190A0D}" type="presOf" srcId="{B7EC43B8-920E-48BC-9771-7F12C8903E6A}" destId="{BC5BD6ED-6FB1-4A06-A6B5-84DA17209E7E}" srcOrd="0" destOrd="0" presId="urn:microsoft.com/office/officeart/2005/8/layout/cycle2"/>
    <dgm:cxn modelId="{F43FA635-2382-4B32-8241-A035FEE33266}" type="presOf" srcId="{2E61BAA3-CDE6-478E-B45B-D8FCAF942BCF}" destId="{42DD9F30-22A7-497D-9C32-05D69C20566A}" srcOrd="0" destOrd="0" presId="urn:microsoft.com/office/officeart/2005/8/layout/cycle2"/>
    <dgm:cxn modelId="{FA66FADC-4B49-4257-8377-419E7B7257F3}" type="presParOf" srcId="{8A94B818-DAC9-4E26-A66F-63DD8D6CE8C1}" destId="{828337A0-D676-4084-AC90-5959A0146D62}" srcOrd="0" destOrd="0" presId="urn:microsoft.com/office/officeart/2005/8/layout/cycle2"/>
    <dgm:cxn modelId="{83D9E5D9-07DD-44D0-929E-07AB19BDC65C}" type="presParOf" srcId="{8A94B818-DAC9-4E26-A66F-63DD8D6CE8C1}" destId="{EC45DD2F-B5E9-4FCF-912C-0A8253502DAE}" srcOrd="1" destOrd="0" presId="urn:microsoft.com/office/officeart/2005/8/layout/cycle2"/>
    <dgm:cxn modelId="{49C51FE5-57C7-420B-96AB-9DEA727950D8}" type="presParOf" srcId="{EC45DD2F-B5E9-4FCF-912C-0A8253502DAE}" destId="{0AC69D47-2AC7-4C33-9C7A-5C6474CD4952}" srcOrd="0" destOrd="0" presId="urn:microsoft.com/office/officeart/2005/8/layout/cycle2"/>
    <dgm:cxn modelId="{110D909A-F25E-4D57-B5C9-0FBF35A14B6E}" type="presParOf" srcId="{8A94B818-DAC9-4E26-A66F-63DD8D6CE8C1}" destId="{0526B0FA-CB4C-442B-9A75-DCD7F91B4ED3}" srcOrd="2" destOrd="0" presId="urn:microsoft.com/office/officeart/2005/8/layout/cycle2"/>
    <dgm:cxn modelId="{D645CFDB-D33A-430A-8B58-5A9BD5A76F13}" type="presParOf" srcId="{8A94B818-DAC9-4E26-A66F-63DD8D6CE8C1}" destId="{BC5BD6ED-6FB1-4A06-A6B5-84DA17209E7E}" srcOrd="3" destOrd="0" presId="urn:microsoft.com/office/officeart/2005/8/layout/cycle2"/>
    <dgm:cxn modelId="{E9B6626E-B9E2-4AA1-8DD5-291255DF67EB}" type="presParOf" srcId="{BC5BD6ED-6FB1-4A06-A6B5-84DA17209E7E}" destId="{00072FA8-1222-4841-997D-283F7735879C}" srcOrd="0" destOrd="0" presId="urn:microsoft.com/office/officeart/2005/8/layout/cycle2"/>
    <dgm:cxn modelId="{C1AD4E5B-FFE0-4673-BA65-1AF54D80C635}" type="presParOf" srcId="{8A94B818-DAC9-4E26-A66F-63DD8D6CE8C1}" destId="{B07CA4DA-40FA-444C-808F-1F3A35D847E0}" srcOrd="4" destOrd="0" presId="urn:microsoft.com/office/officeart/2005/8/layout/cycle2"/>
    <dgm:cxn modelId="{C68FBDCC-0207-4535-93E6-8B5A00F46620}" type="presParOf" srcId="{8A94B818-DAC9-4E26-A66F-63DD8D6CE8C1}" destId="{42DD9F30-22A7-497D-9C32-05D69C20566A}" srcOrd="5" destOrd="0" presId="urn:microsoft.com/office/officeart/2005/8/layout/cycle2"/>
    <dgm:cxn modelId="{AC5F403B-D617-4CEC-BD3A-348B2662359B}" type="presParOf" srcId="{42DD9F30-22A7-497D-9C32-05D69C20566A}" destId="{6ED416EB-A665-4E5A-8914-A1512949C6A8}" srcOrd="0" destOrd="0" presId="urn:microsoft.com/office/officeart/2005/8/layout/cycle2"/>
    <dgm:cxn modelId="{44B76EB3-95F3-4E94-8FAB-60518E2919CC}" type="presParOf" srcId="{8A94B818-DAC9-4E26-A66F-63DD8D6CE8C1}" destId="{75134138-8858-452B-A2C0-4C30C74EEFE1}" srcOrd="6" destOrd="0" presId="urn:microsoft.com/office/officeart/2005/8/layout/cycle2"/>
    <dgm:cxn modelId="{75B4450F-279D-48B2-8290-57FF957DBF8B}" type="presParOf" srcId="{8A94B818-DAC9-4E26-A66F-63DD8D6CE8C1}" destId="{2145513E-001A-427B-97CA-394D15E39EBA}" srcOrd="7" destOrd="0" presId="urn:microsoft.com/office/officeart/2005/8/layout/cycle2"/>
    <dgm:cxn modelId="{404ABBDF-B39D-4BEA-906A-F9681D393258}" type="presParOf" srcId="{2145513E-001A-427B-97CA-394D15E39EBA}" destId="{551D7003-9C0E-46F9-BB0A-0F722D053AB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A2DC2F-C76D-4A47-A820-8DA0D2358F3D}" type="doc">
      <dgm:prSet loTypeId="urn:microsoft.com/office/officeart/2005/8/layout/target2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AAD403-39CF-4612-89E8-80CED22CE4A8}">
      <dgm:prSet phldrT="[Texto]" custT="1"/>
      <dgm:spPr/>
      <dgm:t>
        <a:bodyPr/>
        <a:lstStyle/>
        <a:p>
          <a:r>
            <a:rPr lang="es-ES" sz="32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Incremento producción alimentos en Euskadi: reforzar peso de la industria en la economía vasca</a:t>
          </a:r>
          <a:endParaRPr lang="es-ES" sz="32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A0EDF23-1E54-4B7D-9D21-2ED49DF19C7F}" type="parTrans" cxnId="{F2C39E52-638D-4D29-B371-CF19FE3F1E0C}">
      <dgm:prSet/>
      <dgm:spPr/>
      <dgm:t>
        <a:bodyPr/>
        <a:lstStyle/>
        <a:p>
          <a:endParaRPr lang="es-ES"/>
        </a:p>
      </dgm:t>
    </dgm:pt>
    <dgm:pt modelId="{BBB49140-8090-4DA6-A5EA-BD66F04E2F12}" type="sibTrans" cxnId="{F2C39E52-638D-4D29-B371-CF19FE3F1E0C}">
      <dgm:prSet/>
      <dgm:spPr/>
      <dgm:t>
        <a:bodyPr/>
        <a:lstStyle/>
        <a:p>
          <a:endParaRPr lang="es-ES"/>
        </a:p>
      </dgm:t>
    </dgm:pt>
    <dgm:pt modelId="{AADC211A-277F-4DB4-89CB-21E840C38197}">
      <dgm:prSet phldrT="[Texto]" custT="1"/>
      <dgm:spPr/>
      <dgm:t>
        <a:bodyPr/>
        <a:lstStyle/>
        <a:p>
          <a:r>
            <a:rPr lang="es-ES" sz="14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Reducir balanza comercial</a:t>
          </a:r>
          <a:endParaRPr lang="es-ES" sz="14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36C6432-BD59-4480-B2DE-FFF88EF00D6F}" type="parTrans" cxnId="{1505B021-68AC-4993-8097-C21467DA4A16}">
      <dgm:prSet/>
      <dgm:spPr/>
      <dgm:t>
        <a:bodyPr/>
        <a:lstStyle/>
        <a:p>
          <a:endParaRPr lang="es-ES"/>
        </a:p>
      </dgm:t>
    </dgm:pt>
    <dgm:pt modelId="{044F022E-B106-4B0C-B7B1-C7797E3620CE}" type="sibTrans" cxnId="{1505B021-68AC-4993-8097-C21467DA4A16}">
      <dgm:prSet/>
      <dgm:spPr/>
      <dgm:t>
        <a:bodyPr/>
        <a:lstStyle/>
        <a:p>
          <a:endParaRPr lang="es-ES"/>
        </a:p>
      </dgm:t>
    </dgm:pt>
    <dgm:pt modelId="{7C915D2A-ABC9-4DE4-AFDF-31BA6C160263}">
      <dgm:prSet phldrT="[Texto]" custT="1"/>
      <dgm:spPr/>
      <dgm:t>
        <a:bodyPr/>
        <a:lstStyle/>
        <a:p>
          <a:r>
            <a:rPr lang="es-ES" sz="14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Atraer inversión</a:t>
          </a:r>
          <a:endParaRPr lang="es-ES" sz="14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4C743A-A692-4B87-A05D-7531D75FD9AD}" type="parTrans" cxnId="{2F2AD86C-C987-42D9-B203-1086A7CEABA5}">
      <dgm:prSet/>
      <dgm:spPr/>
      <dgm:t>
        <a:bodyPr/>
        <a:lstStyle/>
        <a:p>
          <a:endParaRPr lang="es-ES"/>
        </a:p>
      </dgm:t>
    </dgm:pt>
    <dgm:pt modelId="{4B290901-5238-4351-887E-492937D9C93D}" type="sibTrans" cxnId="{2F2AD86C-C987-42D9-B203-1086A7CEABA5}">
      <dgm:prSet/>
      <dgm:spPr/>
      <dgm:t>
        <a:bodyPr/>
        <a:lstStyle/>
        <a:p>
          <a:endParaRPr lang="es-ES"/>
        </a:p>
      </dgm:t>
    </dgm:pt>
    <dgm:pt modelId="{B934B154-D9D7-40ED-8818-91E5AD46E9A4}">
      <dgm:prSet phldrT="[Texto]" custT="1"/>
      <dgm:spPr/>
      <dgm:t>
        <a:bodyPr/>
        <a:lstStyle/>
        <a:p>
          <a:r>
            <a:rPr lang="es-ES" sz="32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Alimentos de Calidad para un envejecimiento saludable</a:t>
          </a:r>
          <a:endParaRPr lang="es-ES" sz="32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3D0B2D-3412-44B6-83FE-61F25E45C1F2}" type="parTrans" cxnId="{7205DB92-FCB7-4584-8B31-8AE3B8376390}">
      <dgm:prSet/>
      <dgm:spPr/>
      <dgm:t>
        <a:bodyPr/>
        <a:lstStyle/>
        <a:p>
          <a:endParaRPr lang="es-ES"/>
        </a:p>
      </dgm:t>
    </dgm:pt>
    <dgm:pt modelId="{9FF92847-4734-4C42-AC08-D799C6E9E152}" type="sibTrans" cxnId="{7205DB92-FCB7-4584-8B31-8AE3B8376390}">
      <dgm:prSet/>
      <dgm:spPr/>
      <dgm:t>
        <a:bodyPr/>
        <a:lstStyle/>
        <a:p>
          <a:endParaRPr lang="es-ES"/>
        </a:p>
      </dgm:t>
    </dgm:pt>
    <dgm:pt modelId="{60F4EB86-4313-40DA-A1BB-D1A1287FE24B}">
      <dgm:prSet phldrT="[Texto]" custT="1"/>
      <dgm:spPr/>
      <dgm:t>
        <a:bodyPr/>
        <a:lstStyle/>
        <a:p>
          <a:r>
            <a:rPr lang="es-ES" sz="14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Mas empresas innovadoras</a:t>
          </a:r>
          <a:endParaRPr lang="es-ES" sz="14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7D843A5-F2F2-4BEE-B63E-75ECB8E4DD17}" type="parTrans" cxnId="{C203CF79-E2DB-4125-9DEF-25E1E22AE449}">
      <dgm:prSet/>
      <dgm:spPr/>
      <dgm:t>
        <a:bodyPr/>
        <a:lstStyle/>
        <a:p>
          <a:endParaRPr lang="es-ES"/>
        </a:p>
      </dgm:t>
    </dgm:pt>
    <dgm:pt modelId="{D7E14B8F-C327-4395-89A8-AE5E97A1402E}" type="sibTrans" cxnId="{C203CF79-E2DB-4125-9DEF-25E1E22AE449}">
      <dgm:prSet/>
      <dgm:spPr/>
      <dgm:t>
        <a:bodyPr/>
        <a:lstStyle/>
        <a:p>
          <a:endParaRPr lang="es-ES"/>
        </a:p>
      </dgm:t>
    </dgm:pt>
    <dgm:pt modelId="{143F5C91-BA98-4D0F-8C2D-8BC6EF1EF6F9}">
      <dgm:prSet phldrT="[Texto]" custT="1"/>
      <dgm:spPr/>
      <dgm:t>
        <a:bodyPr/>
        <a:lstStyle/>
        <a:p>
          <a:r>
            <a:rPr lang="es-ES" sz="14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Desarrollo capital humano y bienestar social</a:t>
          </a:r>
          <a:endParaRPr lang="es-ES" sz="14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F3514F0-4221-45C6-AB15-C1D087B850A5}" type="parTrans" cxnId="{607987E5-6C30-48C0-AF6F-2A851A0891CF}">
      <dgm:prSet/>
      <dgm:spPr/>
      <dgm:t>
        <a:bodyPr/>
        <a:lstStyle/>
        <a:p>
          <a:endParaRPr lang="es-ES"/>
        </a:p>
      </dgm:t>
    </dgm:pt>
    <dgm:pt modelId="{4EC8F954-6BCF-4695-B79A-24F2E7113252}" type="sibTrans" cxnId="{607987E5-6C30-48C0-AF6F-2A851A0891CF}">
      <dgm:prSet/>
      <dgm:spPr/>
      <dgm:t>
        <a:bodyPr/>
        <a:lstStyle/>
        <a:p>
          <a:endParaRPr lang="es-ES"/>
        </a:p>
      </dgm:t>
    </dgm:pt>
    <dgm:pt modelId="{D8439738-E2DA-4DC5-B791-B82A571A9C67}">
      <dgm:prSet phldrT="[Texto]" custT="1"/>
      <dgm:spPr/>
      <dgm:t>
        <a:bodyPr/>
        <a:lstStyle/>
        <a:p>
          <a:r>
            <a:rPr lang="es-ES" sz="32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Desarrollo Sostenible del Territorio</a:t>
          </a:r>
          <a:endParaRPr lang="es-ES" sz="32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7DD467-4212-44AA-8B7D-5E4FDC190E95}" type="parTrans" cxnId="{6E74F623-66E0-4705-9C2F-86578D3C2458}">
      <dgm:prSet/>
      <dgm:spPr/>
      <dgm:t>
        <a:bodyPr/>
        <a:lstStyle/>
        <a:p>
          <a:endParaRPr lang="es-ES"/>
        </a:p>
      </dgm:t>
    </dgm:pt>
    <dgm:pt modelId="{63762A04-C341-4529-8B29-EB650AC3DACC}" type="sibTrans" cxnId="{6E74F623-66E0-4705-9C2F-86578D3C2458}">
      <dgm:prSet/>
      <dgm:spPr/>
      <dgm:t>
        <a:bodyPr/>
        <a:lstStyle/>
        <a:p>
          <a:endParaRPr lang="es-ES"/>
        </a:p>
      </dgm:t>
    </dgm:pt>
    <dgm:pt modelId="{E205B548-2B8A-434A-8DFD-031424654982}">
      <dgm:prSet phldrT="[Texto]" custT="1"/>
      <dgm:spPr/>
      <dgm:t>
        <a:bodyPr/>
        <a:lstStyle/>
        <a:p>
          <a:r>
            <a:rPr lang="es-ES" sz="14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Producción sostenible</a:t>
          </a:r>
          <a:endParaRPr lang="es-ES" sz="14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77AF38-1689-445B-8B5C-EDC39CDA6AB6}" type="parTrans" cxnId="{7BA58770-202C-41D8-BE82-0C7420183178}">
      <dgm:prSet/>
      <dgm:spPr/>
      <dgm:t>
        <a:bodyPr/>
        <a:lstStyle/>
        <a:p>
          <a:endParaRPr lang="es-ES"/>
        </a:p>
      </dgm:t>
    </dgm:pt>
    <dgm:pt modelId="{0734392D-B4AB-4B6E-A0ED-9724FDB3DEDB}" type="sibTrans" cxnId="{7BA58770-202C-41D8-BE82-0C7420183178}">
      <dgm:prSet/>
      <dgm:spPr/>
      <dgm:t>
        <a:bodyPr/>
        <a:lstStyle/>
        <a:p>
          <a:endParaRPr lang="es-ES"/>
        </a:p>
      </dgm:t>
    </dgm:pt>
    <dgm:pt modelId="{945E237E-3908-4D0E-BD3E-3AF44206DA94}">
      <dgm:prSet phldrT="[Texto]" custT="1"/>
      <dgm:spPr/>
      <dgm:t>
        <a:bodyPr/>
        <a:lstStyle/>
        <a:p>
          <a:r>
            <a:rPr lang="es-ES" sz="14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+Emprendimiento y Proyectos en el medio rural y litoral</a:t>
          </a:r>
          <a:endParaRPr lang="es-ES" sz="14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59FCEE-9C17-4ACC-8082-19933B1A68CF}" type="parTrans" cxnId="{B4428F0F-C4AC-40F6-9400-D7242CD8237A}">
      <dgm:prSet/>
      <dgm:spPr/>
      <dgm:t>
        <a:bodyPr/>
        <a:lstStyle/>
        <a:p>
          <a:endParaRPr lang="es-ES"/>
        </a:p>
      </dgm:t>
    </dgm:pt>
    <dgm:pt modelId="{4DA610D8-14F4-4E23-B3ED-F64E7059298A}" type="sibTrans" cxnId="{B4428F0F-C4AC-40F6-9400-D7242CD8237A}">
      <dgm:prSet/>
      <dgm:spPr/>
      <dgm:t>
        <a:bodyPr/>
        <a:lstStyle/>
        <a:p>
          <a:endParaRPr lang="es-ES"/>
        </a:p>
      </dgm:t>
    </dgm:pt>
    <dgm:pt modelId="{FC319916-862B-4E70-BEF4-1FC08B332023}">
      <dgm:prSet phldrT="[Texto]" custT="1"/>
      <dgm:spPr/>
      <dgm:t>
        <a:bodyPr/>
        <a:lstStyle/>
        <a:p>
          <a:r>
            <a:rPr lang="es-ES" sz="14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Empresas y explotaciones más competitivas</a:t>
          </a:r>
          <a:endParaRPr lang="es-ES" sz="14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7498ACC-6779-4A6E-85FE-84AE0AB6FFDD}" type="parTrans" cxnId="{6C89207E-9462-4F2B-BCFD-243A79C06232}">
      <dgm:prSet/>
      <dgm:spPr/>
      <dgm:t>
        <a:bodyPr/>
        <a:lstStyle/>
        <a:p>
          <a:endParaRPr lang="es-ES"/>
        </a:p>
      </dgm:t>
    </dgm:pt>
    <dgm:pt modelId="{B5B04518-EB36-4E82-B8B2-D90040A63716}" type="sibTrans" cxnId="{6C89207E-9462-4F2B-BCFD-243A79C06232}">
      <dgm:prSet/>
      <dgm:spPr/>
      <dgm:t>
        <a:bodyPr/>
        <a:lstStyle/>
        <a:p>
          <a:endParaRPr lang="es-ES"/>
        </a:p>
      </dgm:t>
    </dgm:pt>
    <dgm:pt modelId="{FD661067-7594-402B-8ADF-DA70F496F55A}">
      <dgm:prSet phldrT="[Texto]" custT="1"/>
      <dgm:spPr/>
      <dgm:t>
        <a:bodyPr/>
        <a:lstStyle/>
        <a:p>
          <a:r>
            <a:rPr lang="es-ES" sz="14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Elevar excelencia Científico –Tecnológica</a:t>
          </a:r>
          <a:endParaRPr lang="es-ES" sz="14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E732573-0A18-43CE-BB11-199B8445612B}" type="parTrans" cxnId="{0B4B5D58-715B-445C-8E79-04847A1EAF82}">
      <dgm:prSet/>
      <dgm:spPr/>
      <dgm:t>
        <a:bodyPr/>
        <a:lstStyle/>
        <a:p>
          <a:endParaRPr lang="es-ES"/>
        </a:p>
      </dgm:t>
    </dgm:pt>
    <dgm:pt modelId="{937FE63C-2AD9-4722-97D3-60BAEAD6AFA6}" type="sibTrans" cxnId="{0B4B5D58-715B-445C-8E79-04847A1EAF82}">
      <dgm:prSet/>
      <dgm:spPr/>
      <dgm:t>
        <a:bodyPr/>
        <a:lstStyle/>
        <a:p>
          <a:endParaRPr lang="es-ES"/>
        </a:p>
      </dgm:t>
    </dgm:pt>
    <dgm:pt modelId="{DE089770-7A26-4651-8E49-823A3C29263D}">
      <dgm:prSet phldrT="[Texto]" custT="1"/>
      <dgm:spPr/>
      <dgm:t>
        <a:bodyPr/>
        <a:lstStyle/>
        <a:p>
          <a:r>
            <a:rPr lang="es-ES" sz="14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Basado en la Economía “Azul y Verde”</a:t>
          </a:r>
          <a:endParaRPr lang="es-ES" sz="14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3CDEC62-B4E2-4A17-82D2-31A342FED6B9}" type="parTrans" cxnId="{7741BCDB-F23F-4A6B-B3DA-CAF19B62C67D}">
      <dgm:prSet/>
      <dgm:spPr/>
      <dgm:t>
        <a:bodyPr/>
        <a:lstStyle/>
        <a:p>
          <a:endParaRPr lang="es-ES"/>
        </a:p>
      </dgm:t>
    </dgm:pt>
    <dgm:pt modelId="{1C48465E-B52C-4A00-9EB5-A164B14E73D7}" type="sibTrans" cxnId="{7741BCDB-F23F-4A6B-B3DA-CAF19B62C67D}">
      <dgm:prSet/>
      <dgm:spPr/>
      <dgm:t>
        <a:bodyPr/>
        <a:lstStyle/>
        <a:p>
          <a:endParaRPr lang="es-ES"/>
        </a:p>
      </dgm:t>
    </dgm:pt>
    <dgm:pt modelId="{E74BEB3D-5142-4ABA-A924-85881DB140A1}">
      <dgm:prSet phldrT="[Texto]" custT="1"/>
      <dgm:spPr/>
      <dgm:t>
        <a:bodyPr/>
        <a:lstStyle/>
        <a:p>
          <a:r>
            <a:rPr lang="es-ES" sz="14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Cadenas alimentarias completas</a:t>
          </a:r>
          <a:endParaRPr lang="es-ES" sz="14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5225ED-C584-40DF-ACFC-4EDF6055B436}" type="parTrans" cxnId="{4C416B70-584E-4043-B03C-9011172FC453}">
      <dgm:prSet/>
      <dgm:spPr/>
      <dgm:t>
        <a:bodyPr/>
        <a:lstStyle/>
        <a:p>
          <a:endParaRPr lang="es-ES"/>
        </a:p>
      </dgm:t>
    </dgm:pt>
    <dgm:pt modelId="{2CD28FE5-28FB-47DE-8456-5E2FCEBA4C72}" type="sibTrans" cxnId="{4C416B70-584E-4043-B03C-9011172FC453}">
      <dgm:prSet/>
      <dgm:spPr/>
      <dgm:t>
        <a:bodyPr/>
        <a:lstStyle/>
        <a:p>
          <a:endParaRPr lang="es-ES"/>
        </a:p>
      </dgm:t>
    </dgm:pt>
    <dgm:pt modelId="{B0524E01-F1A5-4BE3-BC39-D8CD18BF6095}" type="pres">
      <dgm:prSet presAssocID="{74A2DC2F-C76D-4A47-A820-8DA0D2358F3D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C0340FF-3B12-42F2-BFA9-5720EF4CC187}" type="pres">
      <dgm:prSet presAssocID="{74A2DC2F-C76D-4A47-A820-8DA0D2358F3D}" presName="outerBox" presStyleCnt="0"/>
      <dgm:spPr/>
      <dgm:t>
        <a:bodyPr/>
        <a:lstStyle/>
        <a:p>
          <a:endParaRPr lang="es-ES"/>
        </a:p>
      </dgm:t>
    </dgm:pt>
    <dgm:pt modelId="{0D21541B-5A60-405D-A5CE-E3B6A02F9463}" type="pres">
      <dgm:prSet presAssocID="{74A2DC2F-C76D-4A47-A820-8DA0D2358F3D}" presName="outerBoxParent" presStyleLbl="node1" presStyleIdx="0" presStyleCnt="3" custLinFactNeighborY="5316"/>
      <dgm:spPr/>
      <dgm:t>
        <a:bodyPr/>
        <a:lstStyle/>
        <a:p>
          <a:endParaRPr lang="es-ES"/>
        </a:p>
      </dgm:t>
    </dgm:pt>
    <dgm:pt modelId="{1DF48575-EC28-4A30-BB13-EC52AC7FB3C1}" type="pres">
      <dgm:prSet presAssocID="{74A2DC2F-C76D-4A47-A820-8DA0D2358F3D}" presName="outerBoxChildren" presStyleCnt="0"/>
      <dgm:spPr/>
      <dgm:t>
        <a:bodyPr/>
        <a:lstStyle/>
        <a:p>
          <a:endParaRPr lang="es-ES"/>
        </a:p>
      </dgm:t>
    </dgm:pt>
    <dgm:pt modelId="{ADD27C85-F591-411F-93BE-5794F9DAFFB7}" type="pres">
      <dgm:prSet presAssocID="{AADC211A-277F-4DB4-89CB-21E840C38197}" presName="oChild" presStyleLbl="fgAcc1" presStyleIdx="0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1978B5-67E1-481D-948C-E253473A7E62}" type="pres">
      <dgm:prSet presAssocID="{044F022E-B106-4B0C-B7B1-C7797E3620CE}" presName="outerSibTrans" presStyleCnt="0"/>
      <dgm:spPr/>
      <dgm:t>
        <a:bodyPr/>
        <a:lstStyle/>
        <a:p>
          <a:endParaRPr lang="es-ES"/>
        </a:p>
      </dgm:t>
    </dgm:pt>
    <dgm:pt modelId="{4B6D8F7D-8117-43E0-9CA6-319B9F94296E}" type="pres">
      <dgm:prSet presAssocID="{7C915D2A-ABC9-4DE4-AFDF-31BA6C160263}" presName="oChild" presStyleLbl="fgAcc1" presStyleIdx="1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E9AAFA-1639-4EBF-A122-7A1CA32CDD47}" type="pres">
      <dgm:prSet presAssocID="{4B290901-5238-4351-887E-492937D9C93D}" presName="outerSibTrans" presStyleCnt="0"/>
      <dgm:spPr/>
      <dgm:t>
        <a:bodyPr/>
        <a:lstStyle/>
        <a:p>
          <a:endParaRPr lang="es-ES"/>
        </a:p>
      </dgm:t>
    </dgm:pt>
    <dgm:pt modelId="{7D64B846-E2A5-4703-A4D3-9006A087FD12}" type="pres">
      <dgm:prSet presAssocID="{FC319916-862B-4E70-BEF4-1FC08B332023}" presName="oChild" presStyleLbl="fgAcc1" presStyleIdx="2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E61857-979A-4579-A044-3B59551E5310}" type="pres">
      <dgm:prSet presAssocID="{B5B04518-EB36-4E82-B8B2-D90040A63716}" presName="outerSibTrans" presStyleCnt="0"/>
      <dgm:spPr/>
      <dgm:t>
        <a:bodyPr/>
        <a:lstStyle/>
        <a:p>
          <a:endParaRPr lang="es-ES"/>
        </a:p>
      </dgm:t>
    </dgm:pt>
    <dgm:pt modelId="{EA2747A0-0BC8-49FA-A9CA-AFE96F8277CA}" type="pres">
      <dgm:prSet presAssocID="{E74BEB3D-5142-4ABA-A924-85881DB140A1}" presName="oChild" presStyleLbl="fgAcc1" presStyleIdx="3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0C8606-D148-4E7F-96DE-5962FBFA6D04}" type="pres">
      <dgm:prSet presAssocID="{74A2DC2F-C76D-4A47-A820-8DA0D2358F3D}" presName="middleBox" presStyleCnt="0"/>
      <dgm:spPr/>
      <dgm:t>
        <a:bodyPr/>
        <a:lstStyle/>
        <a:p>
          <a:endParaRPr lang="es-ES"/>
        </a:p>
      </dgm:t>
    </dgm:pt>
    <dgm:pt modelId="{358F1EA7-8544-4478-8126-7357DC6C2771}" type="pres">
      <dgm:prSet presAssocID="{74A2DC2F-C76D-4A47-A820-8DA0D2358F3D}" presName="middleBoxParent" presStyleLbl="node1" presStyleIdx="1" presStyleCnt="3"/>
      <dgm:spPr/>
      <dgm:t>
        <a:bodyPr/>
        <a:lstStyle/>
        <a:p>
          <a:endParaRPr lang="es-ES"/>
        </a:p>
      </dgm:t>
    </dgm:pt>
    <dgm:pt modelId="{C42EBE66-DA6E-4F1D-A2A1-BAA7A594E970}" type="pres">
      <dgm:prSet presAssocID="{74A2DC2F-C76D-4A47-A820-8DA0D2358F3D}" presName="middleBoxChildren" presStyleCnt="0"/>
      <dgm:spPr/>
      <dgm:t>
        <a:bodyPr/>
        <a:lstStyle/>
        <a:p>
          <a:endParaRPr lang="es-ES"/>
        </a:p>
      </dgm:t>
    </dgm:pt>
    <dgm:pt modelId="{6641C56C-4CF2-4C88-A190-0348603CB56B}" type="pres">
      <dgm:prSet presAssocID="{60F4EB86-4313-40DA-A1BB-D1A1287FE24B}" presName="mChild" presStyleLbl="fgAcc1" presStyleIdx="4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51F6AC-6F2E-4C86-B946-12FF4BD563EF}" type="pres">
      <dgm:prSet presAssocID="{D7E14B8F-C327-4395-89A8-AE5E97A1402E}" presName="middleSibTrans" presStyleCnt="0"/>
      <dgm:spPr/>
      <dgm:t>
        <a:bodyPr/>
        <a:lstStyle/>
        <a:p>
          <a:endParaRPr lang="es-ES"/>
        </a:p>
      </dgm:t>
    </dgm:pt>
    <dgm:pt modelId="{0FEF2335-A60A-471D-8DE2-E9EB6677D514}" type="pres">
      <dgm:prSet presAssocID="{FD661067-7594-402B-8ADF-DA70F496F55A}" presName="mChild" presStyleLbl="fgAcc1" presStyleIdx="5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9B6318-223C-4312-A53E-E1EAFDDC24AA}" type="pres">
      <dgm:prSet presAssocID="{937FE63C-2AD9-4722-97D3-60BAEAD6AFA6}" presName="middleSibTrans" presStyleCnt="0"/>
      <dgm:spPr/>
      <dgm:t>
        <a:bodyPr/>
        <a:lstStyle/>
        <a:p>
          <a:endParaRPr lang="es-ES"/>
        </a:p>
      </dgm:t>
    </dgm:pt>
    <dgm:pt modelId="{EA6D70BE-DF59-46BA-AF25-EBB06174C37B}" type="pres">
      <dgm:prSet presAssocID="{143F5C91-BA98-4D0F-8C2D-8BC6EF1EF6F9}" presName="mChild" presStyleLbl="fgAcc1" presStyleIdx="6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D88046-1BAB-48C1-932B-1EA58CEDAC76}" type="pres">
      <dgm:prSet presAssocID="{74A2DC2F-C76D-4A47-A820-8DA0D2358F3D}" presName="centerBox" presStyleCnt="0"/>
      <dgm:spPr/>
      <dgm:t>
        <a:bodyPr/>
        <a:lstStyle/>
        <a:p>
          <a:endParaRPr lang="es-ES"/>
        </a:p>
      </dgm:t>
    </dgm:pt>
    <dgm:pt modelId="{E94D10B0-79FC-4FCE-8D56-75E9E105DC2A}" type="pres">
      <dgm:prSet presAssocID="{74A2DC2F-C76D-4A47-A820-8DA0D2358F3D}" presName="centerBoxParent" presStyleLbl="node1" presStyleIdx="2" presStyleCnt="3" custScaleX="102684"/>
      <dgm:spPr/>
      <dgm:t>
        <a:bodyPr/>
        <a:lstStyle/>
        <a:p>
          <a:endParaRPr lang="es-ES"/>
        </a:p>
      </dgm:t>
    </dgm:pt>
    <dgm:pt modelId="{C39D21DA-28F8-46C6-BB58-B875905DD5AA}" type="pres">
      <dgm:prSet presAssocID="{74A2DC2F-C76D-4A47-A820-8DA0D2358F3D}" presName="centerBoxChildren" presStyleCnt="0"/>
      <dgm:spPr/>
      <dgm:t>
        <a:bodyPr/>
        <a:lstStyle/>
        <a:p>
          <a:endParaRPr lang="es-ES"/>
        </a:p>
      </dgm:t>
    </dgm:pt>
    <dgm:pt modelId="{B67FDA68-ED6B-4054-AF0B-3CFDBA532D1C}" type="pres">
      <dgm:prSet presAssocID="{E205B548-2B8A-434A-8DFD-031424654982}" presName="cChild" presStyleLbl="fgAcc1" presStyleIdx="7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2713C1-DDE0-46B7-9974-09F95EC1B739}" type="pres">
      <dgm:prSet presAssocID="{0734392D-B4AB-4B6E-A0ED-9724FDB3DEDB}" presName="centerSibTrans" presStyleCnt="0"/>
      <dgm:spPr/>
      <dgm:t>
        <a:bodyPr/>
        <a:lstStyle/>
        <a:p>
          <a:endParaRPr lang="es-ES"/>
        </a:p>
      </dgm:t>
    </dgm:pt>
    <dgm:pt modelId="{23CF3087-9E39-4750-8429-B2BAA406CCBF}" type="pres">
      <dgm:prSet presAssocID="{945E237E-3908-4D0E-BD3E-3AF44206DA94}" presName="cChild" presStyleLbl="fgAcc1" presStyleIdx="8" presStyleCnt="10" custScaleX="1185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62297E-7788-444D-B45E-296849EA6BE2}" type="pres">
      <dgm:prSet presAssocID="{4DA610D8-14F4-4E23-B3ED-F64E7059298A}" presName="centerSibTrans" presStyleCnt="0"/>
      <dgm:spPr/>
      <dgm:t>
        <a:bodyPr/>
        <a:lstStyle/>
        <a:p>
          <a:endParaRPr lang="es-ES"/>
        </a:p>
      </dgm:t>
    </dgm:pt>
    <dgm:pt modelId="{FD7CB015-92C4-4993-9AB1-C8EF9815B5E6}" type="pres">
      <dgm:prSet presAssocID="{DE089770-7A26-4651-8E49-823A3C29263D}" presName="cChild" presStyleLbl="fgAcc1" presStyleIdx="9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205DB92-FCB7-4584-8B31-8AE3B8376390}" srcId="{74A2DC2F-C76D-4A47-A820-8DA0D2358F3D}" destId="{B934B154-D9D7-40ED-8818-91E5AD46E9A4}" srcOrd="1" destOrd="0" parTransId="{3D3D0B2D-3412-44B6-83FE-61F25E45C1F2}" sibTransId="{9FF92847-4734-4C42-AC08-D799C6E9E152}"/>
    <dgm:cxn modelId="{55E3A2D2-B12C-484E-BB84-086300D983A4}" type="presOf" srcId="{74A2DC2F-C76D-4A47-A820-8DA0D2358F3D}" destId="{B0524E01-F1A5-4BE3-BC39-D8CD18BF6095}" srcOrd="0" destOrd="0" presId="urn:microsoft.com/office/officeart/2005/8/layout/target2"/>
    <dgm:cxn modelId="{6C89207E-9462-4F2B-BCFD-243A79C06232}" srcId="{09AAD403-39CF-4612-89E8-80CED22CE4A8}" destId="{FC319916-862B-4E70-BEF4-1FC08B332023}" srcOrd="2" destOrd="0" parTransId="{47498ACC-6779-4A6E-85FE-84AE0AB6FFDD}" sibTransId="{B5B04518-EB36-4E82-B8B2-D90040A63716}"/>
    <dgm:cxn modelId="{5D0DA38B-4C4B-4891-A8A8-F8CFBF33A382}" type="presOf" srcId="{945E237E-3908-4D0E-BD3E-3AF44206DA94}" destId="{23CF3087-9E39-4750-8429-B2BAA406CCBF}" srcOrd="0" destOrd="0" presId="urn:microsoft.com/office/officeart/2005/8/layout/target2"/>
    <dgm:cxn modelId="{4C416B70-584E-4043-B03C-9011172FC453}" srcId="{09AAD403-39CF-4612-89E8-80CED22CE4A8}" destId="{E74BEB3D-5142-4ABA-A924-85881DB140A1}" srcOrd="3" destOrd="0" parTransId="{2E5225ED-C584-40DF-ACFC-4EDF6055B436}" sibTransId="{2CD28FE5-28FB-47DE-8456-5E2FCEBA4C72}"/>
    <dgm:cxn modelId="{A5956EB4-2F99-4E7B-A87D-EADC1A1B22E2}" type="presOf" srcId="{143F5C91-BA98-4D0F-8C2D-8BC6EF1EF6F9}" destId="{EA6D70BE-DF59-46BA-AF25-EBB06174C37B}" srcOrd="0" destOrd="0" presId="urn:microsoft.com/office/officeart/2005/8/layout/target2"/>
    <dgm:cxn modelId="{6E74F623-66E0-4705-9C2F-86578D3C2458}" srcId="{74A2DC2F-C76D-4A47-A820-8DA0D2358F3D}" destId="{D8439738-E2DA-4DC5-B791-B82A571A9C67}" srcOrd="2" destOrd="0" parTransId="{F07DD467-4212-44AA-8B7D-5E4FDC190E95}" sibTransId="{63762A04-C341-4529-8B29-EB650AC3DACC}"/>
    <dgm:cxn modelId="{13EC7969-1FBF-4A68-9C0E-176F76465C9A}" type="presOf" srcId="{E205B548-2B8A-434A-8DFD-031424654982}" destId="{B67FDA68-ED6B-4054-AF0B-3CFDBA532D1C}" srcOrd="0" destOrd="0" presId="urn:microsoft.com/office/officeart/2005/8/layout/target2"/>
    <dgm:cxn modelId="{238026EC-92E9-427C-9587-9110939C99AD}" type="presOf" srcId="{FC319916-862B-4E70-BEF4-1FC08B332023}" destId="{7D64B846-E2A5-4703-A4D3-9006A087FD12}" srcOrd="0" destOrd="0" presId="urn:microsoft.com/office/officeart/2005/8/layout/target2"/>
    <dgm:cxn modelId="{1505B021-68AC-4993-8097-C21467DA4A16}" srcId="{09AAD403-39CF-4612-89E8-80CED22CE4A8}" destId="{AADC211A-277F-4DB4-89CB-21E840C38197}" srcOrd="0" destOrd="0" parTransId="{336C6432-BD59-4480-B2DE-FFF88EF00D6F}" sibTransId="{044F022E-B106-4B0C-B7B1-C7797E3620CE}"/>
    <dgm:cxn modelId="{D2DA5864-5EEE-4BE2-A477-99FCF615A3F8}" type="presOf" srcId="{60F4EB86-4313-40DA-A1BB-D1A1287FE24B}" destId="{6641C56C-4CF2-4C88-A190-0348603CB56B}" srcOrd="0" destOrd="0" presId="urn:microsoft.com/office/officeart/2005/8/layout/target2"/>
    <dgm:cxn modelId="{3FCA41DE-BD5B-4CFC-B9BC-5B3DF6222355}" type="presOf" srcId="{09AAD403-39CF-4612-89E8-80CED22CE4A8}" destId="{0D21541B-5A60-405D-A5CE-E3B6A02F9463}" srcOrd="0" destOrd="0" presId="urn:microsoft.com/office/officeart/2005/8/layout/target2"/>
    <dgm:cxn modelId="{2F2AD86C-C987-42D9-B203-1086A7CEABA5}" srcId="{09AAD403-39CF-4612-89E8-80CED22CE4A8}" destId="{7C915D2A-ABC9-4DE4-AFDF-31BA6C160263}" srcOrd="1" destOrd="0" parTransId="{A04C743A-A692-4B87-A05D-7531D75FD9AD}" sibTransId="{4B290901-5238-4351-887E-492937D9C93D}"/>
    <dgm:cxn modelId="{607987E5-6C30-48C0-AF6F-2A851A0891CF}" srcId="{B934B154-D9D7-40ED-8818-91E5AD46E9A4}" destId="{143F5C91-BA98-4D0F-8C2D-8BC6EF1EF6F9}" srcOrd="2" destOrd="0" parTransId="{4F3514F0-4221-45C6-AB15-C1D087B850A5}" sibTransId="{4EC8F954-6BCF-4695-B79A-24F2E7113252}"/>
    <dgm:cxn modelId="{4C5001B0-9F31-4F3D-B8B5-54F3C2520121}" type="presOf" srcId="{DE089770-7A26-4651-8E49-823A3C29263D}" destId="{FD7CB015-92C4-4993-9AB1-C8EF9815B5E6}" srcOrd="0" destOrd="0" presId="urn:microsoft.com/office/officeart/2005/8/layout/target2"/>
    <dgm:cxn modelId="{246D9D67-F42E-4A2D-895E-B7FEDA6768CB}" type="presOf" srcId="{B934B154-D9D7-40ED-8818-91E5AD46E9A4}" destId="{358F1EA7-8544-4478-8126-7357DC6C2771}" srcOrd="0" destOrd="0" presId="urn:microsoft.com/office/officeart/2005/8/layout/target2"/>
    <dgm:cxn modelId="{C6B5BB8B-41A3-4338-B341-D82F71795A8A}" type="presOf" srcId="{D8439738-E2DA-4DC5-B791-B82A571A9C67}" destId="{E94D10B0-79FC-4FCE-8D56-75E9E105DC2A}" srcOrd="0" destOrd="0" presId="urn:microsoft.com/office/officeart/2005/8/layout/target2"/>
    <dgm:cxn modelId="{B4428F0F-C4AC-40F6-9400-D7242CD8237A}" srcId="{D8439738-E2DA-4DC5-B791-B82A571A9C67}" destId="{945E237E-3908-4D0E-BD3E-3AF44206DA94}" srcOrd="1" destOrd="0" parTransId="{3959FCEE-9C17-4ACC-8082-19933B1A68CF}" sibTransId="{4DA610D8-14F4-4E23-B3ED-F64E7059298A}"/>
    <dgm:cxn modelId="{C203CF79-E2DB-4125-9DEF-25E1E22AE449}" srcId="{B934B154-D9D7-40ED-8818-91E5AD46E9A4}" destId="{60F4EB86-4313-40DA-A1BB-D1A1287FE24B}" srcOrd="0" destOrd="0" parTransId="{A7D843A5-F2F2-4BEE-B63E-75ECB8E4DD17}" sibTransId="{D7E14B8F-C327-4395-89A8-AE5E97A1402E}"/>
    <dgm:cxn modelId="{0B4B5D58-715B-445C-8E79-04847A1EAF82}" srcId="{B934B154-D9D7-40ED-8818-91E5AD46E9A4}" destId="{FD661067-7594-402B-8ADF-DA70F496F55A}" srcOrd="1" destOrd="0" parTransId="{4E732573-0A18-43CE-BB11-199B8445612B}" sibTransId="{937FE63C-2AD9-4722-97D3-60BAEAD6AFA6}"/>
    <dgm:cxn modelId="{B4DA56AB-1213-4A9C-9A80-E6D7F49C157D}" type="presOf" srcId="{FD661067-7594-402B-8ADF-DA70F496F55A}" destId="{0FEF2335-A60A-471D-8DE2-E9EB6677D514}" srcOrd="0" destOrd="0" presId="urn:microsoft.com/office/officeart/2005/8/layout/target2"/>
    <dgm:cxn modelId="{F2C39E52-638D-4D29-B371-CF19FE3F1E0C}" srcId="{74A2DC2F-C76D-4A47-A820-8DA0D2358F3D}" destId="{09AAD403-39CF-4612-89E8-80CED22CE4A8}" srcOrd="0" destOrd="0" parTransId="{3A0EDF23-1E54-4B7D-9D21-2ED49DF19C7F}" sibTransId="{BBB49140-8090-4DA6-A5EA-BD66F04E2F12}"/>
    <dgm:cxn modelId="{7BA58770-202C-41D8-BE82-0C7420183178}" srcId="{D8439738-E2DA-4DC5-B791-B82A571A9C67}" destId="{E205B548-2B8A-434A-8DFD-031424654982}" srcOrd="0" destOrd="0" parTransId="{4477AF38-1689-445B-8B5C-EDC39CDA6AB6}" sibTransId="{0734392D-B4AB-4B6E-A0ED-9724FDB3DEDB}"/>
    <dgm:cxn modelId="{90EAAB35-9663-4F77-AA6A-1505A5974300}" type="presOf" srcId="{AADC211A-277F-4DB4-89CB-21E840C38197}" destId="{ADD27C85-F591-411F-93BE-5794F9DAFFB7}" srcOrd="0" destOrd="0" presId="urn:microsoft.com/office/officeart/2005/8/layout/target2"/>
    <dgm:cxn modelId="{5CF0EAC9-64DB-46F4-8C5E-0F7715E894C3}" type="presOf" srcId="{E74BEB3D-5142-4ABA-A924-85881DB140A1}" destId="{EA2747A0-0BC8-49FA-A9CA-AFE96F8277CA}" srcOrd="0" destOrd="0" presId="urn:microsoft.com/office/officeart/2005/8/layout/target2"/>
    <dgm:cxn modelId="{43C2A2C8-39A1-4021-9FE3-BD37FC699CB0}" type="presOf" srcId="{7C915D2A-ABC9-4DE4-AFDF-31BA6C160263}" destId="{4B6D8F7D-8117-43E0-9CA6-319B9F94296E}" srcOrd="0" destOrd="0" presId="urn:microsoft.com/office/officeart/2005/8/layout/target2"/>
    <dgm:cxn modelId="{7741BCDB-F23F-4A6B-B3DA-CAF19B62C67D}" srcId="{D8439738-E2DA-4DC5-B791-B82A571A9C67}" destId="{DE089770-7A26-4651-8E49-823A3C29263D}" srcOrd="2" destOrd="0" parTransId="{93CDEC62-B4E2-4A17-82D2-31A342FED6B9}" sibTransId="{1C48465E-B52C-4A00-9EB5-A164B14E73D7}"/>
    <dgm:cxn modelId="{7E1BBB17-D000-41DB-B6F5-5AAFAE2BF83F}" type="presParOf" srcId="{B0524E01-F1A5-4BE3-BC39-D8CD18BF6095}" destId="{EC0340FF-3B12-42F2-BFA9-5720EF4CC187}" srcOrd="0" destOrd="0" presId="urn:microsoft.com/office/officeart/2005/8/layout/target2"/>
    <dgm:cxn modelId="{CC332DB2-0398-4339-8F45-2C80F634E2BE}" type="presParOf" srcId="{EC0340FF-3B12-42F2-BFA9-5720EF4CC187}" destId="{0D21541B-5A60-405D-A5CE-E3B6A02F9463}" srcOrd="0" destOrd="0" presId="urn:microsoft.com/office/officeart/2005/8/layout/target2"/>
    <dgm:cxn modelId="{7D322A03-B843-43FC-8C64-7EEF02F464D0}" type="presParOf" srcId="{EC0340FF-3B12-42F2-BFA9-5720EF4CC187}" destId="{1DF48575-EC28-4A30-BB13-EC52AC7FB3C1}" srcOrd="1" destOrd="0" presId="urn:microsoft.com/office/officeart/2005/8/layout/target2"/>
    <dgm:cxn modelId="{FEB16CEF-4DA8-480B-B3AF-3E9D99294DE1}" type="presParOf" srcId="{1DF48575-EC28-4A30-BB13-EC52AC7FB3C1}" destId="{ADD27C85-F591-411F-93BE-5794F9DAFFB7}" srcOrd="0" destOrd="0" presId="urn:microsoft.com/office/officeart/2005/8/layout/target2"/>
    <dgm:cxn modelId="{4466CA79-9645-4F74-B85E-8464C3CD6FB5}" type="presParOf" srcId="{1DF48575-EC28-4A30-BB13-EC52AC7FB3C1}" destId="{AE1978B5-67E1-481D-948C-E253473A7E62}" srcOrd="1" destOrd="0" presId="urn:microsoft.com/office/officeart/2005/8/layout/target2"/>
    <dgm:cxn modelId="{439A76EF-133F-4C1C-89C9-6EA7A2DF94A6}" type="presParOf" srcId="{1DF48575-EC28-4A30-BB13-EC52AC7FB3C1}" destId="{4B6D8F7D-8117-43E0-9CA6-319B9F94296E}" srcOrd="2" destOrd="0" presId="urn:microsoft.com/office/officeart/2005/8/layout/target2"/>
    <dgm:cxn modelId="{A09B3D83-108E-4955-9F00-B8694F959D34}" type="presParOf" srcId="{1DF48575-EC28-4A30-BB13-EC52AC7FB3C1}" destId="{2AE9AAFA-1639-4EBF-A122-7A1CA32CDD47}" srcOrd="3" destOrd="0" presId="urn:microsoft.com/office/officeart/2005/8/layout/target2"/>
    <dgm:cxn modelId="{C45C7149-113C-4D71-B156-388747885705}" type="presParOf" srcId="{1DF48575-EC28-4A30-BB13-EC52AC7FB3C1}" destId="{7D64B846-E2A5-4703-A4D3-9006A087FD12}" srcOrd="4" destOrd="0" presId="urn:microsoft.com/office/officeart/2005/8/layout/target2"/>
    <dgm:cxn modelId="{D6CB9DFD-A907-433C-9019-9F0549F574FB}" type="presParOf" srcId="{1DF48575-EC28-4A30-BB13-EC52AC7FB3C1}" destId="{F2E61857-979A-4579-A044-3B59551E5310}" srcOrd="5" destOrd="0" presId="urn:microsoft.com/office/officeart/2005/8/layout/target2"/>
    <dgm:cxn modelId="{D1887099-509D-4637-977B-533C5B8158A5}" type="presParOf" srcId="{1DF48575-EC28-4A30-BB13-EC52AC7FB3C1}" destId="{EA2747A0-0BC8-49FA-A9CA-AFE96F8277CA}" srcOrd="6" destOrd="0" presId="urn:microsoft.com/office/officeart/2005/8/layout/target2"/>
    <dgm:cxn modelId="{2EBB72B5-AFDC-413F-87DF-7180D5FEE817}" type="presParOf" srcId="{B0524E01-F1A5-4BE3-BC39-D8CD18BF6095}" destId="{290C8606-D148-4E7F-96DE-5962FBFA6D04}" srcOrd="1" destOrd="0" presId="urn:microsoft.com/office/officeart/2005/8/layout/target2"/>
    <dgm:cxn modelId="{50BE4B65-F70D-43C7-9EE1-CF8E7A8D10FF}" type="presParOf" srcId="{290C8606-D148-4E7F-96DE-5962FBFA6D04}" destId="{358F1EA7-8544-4478-8126-7357DC6C2771}" srcOrd="0" destOrd="0" presId="urn:microsoft.com/office/officeart/2005/8/layout/target2"/>
    <dgm:cxn modelId="{085DAF36-672D-4816-8179-7D1A5DE4CDCD}" type="presParOf" srcId="{290C8606-D148-4E7F-96DE-5962FBFA6D04}" destId="{C42EBE66-DA6E-4F1D-A2A1-BAA7A594E970}" srcOrd="1" destOrd="0" presId="urn:microsoft.com/office/officeart/2005/8/layout/target2"/>
    <dgm:cxn modelId="{1F07EB27-CB87-4D9E-BFC6-579DFD3D6BEB}" type="presParOf" srcId="{C42EBE66-DA6E-4F1D-A2A1-BAA7A594E970}" destId="{6641C56C-4CF2-4C88-A190-0348603CB56B}" srcOrd="0" destOrd="0" presId="urn:microsoft.com/office/officeart/2005/8/layout/target2"/>
    <dgm:cxn modelId="{64524A4D-6F5C-4018-882A-AB554524C20E}" type="presParOf" srcId="{C42EBE66-DA6E-4F1D-A2A1-BAA7A594E970}" destId="{2E51F6AC-6F2E-4C86-B946-12FF4BD563EF}" srcOrd="1" destOrd="0" presId="urn:microsoft.com/office/officeart/2005/8/layout/target2"/>
    <dgm:cxn modelId="{0335C818-95B5-488F-A9CE-213B1B52E4DC}" type="presParOf" srcId="{C42EBE66-DA6E-4F1D-A2A1-BAA7A594E970}" destId="{0FEF2335-A60A-471D-8DE2-E9EB6677D514}" srcOrd="2" destOrd="0" presId="urn:microsoft.com/office/officeart/2005/8/layout/target2"/>
    <dgm:cxn modelId="{86DE2848-2B31-4B54-A6CA-3A2C61E5D158}" type="presParOf" srcId="{C42EBE66-DA6E-4F1D-A2A1-BAA7A594E970}" destId="{769B6318-223C-4312-A53E-E1EAFDDC24AA}" srcOrd="3" destOrd="0" presId="urn:microsoft.com/office/officeart/2005/8/layout/target2"/>
    <dgm:cxn modelId="{9A184C50-9242-4D40-A049-0BCBA3AF9BBD}" type="presParOf" srcId="{C42EBE66-DA6E-4F1D-A2A1-BAA7A594E970}" destId="{EA6D70BE-DF59-46BA-AF25-EBB06174C37B}" srcOrd="4" destOrd="0" presId="urn:microsoft.com/office/officeart/2005/8/layout/target2"/>
    <dgm:cxn modelId="{88C68C8C-B3DB-4296-94E9-5286D0EF1CDC}" type="presParOf" srcId="{B0524E01-F1A5-4BE3-BC39-D8CD18BF6095}" destId="{31D88046-1BAB-48C1-932B-1EA58CEDAC76}" srcOrd="2" destOrd="0" presId="urn:microsoft.com/office/officeart/2005/8/layout/target2"/>
    <dgm:cxn modelId="{145D7905-956F-4763-BCEA-2A9D581C1CF3}" type="presParOf" srcId="{31D88046-1BAB-48C1-932B-1EA58CEDAC76}" destId="{E94D10B0-79FC-4FCE-8D56-75E9E105DC2A}" srcOrd="0" destOrd="0" presId="urn:microsoft.com/office/officeart/2005/8/layout/target2"/>
    <dgm:cxn modelId="{8060641C-E861-41D6-B5EC-518A025FE0A6}" type="presParOf" srcId="{31D88046-1BAB-48C1-932B-1EA58CEDAC76}" destId="{C39D21DA-28F8-46C6-BB58-B875905DD5AA}" srcOrd="1" destOrd="0" presId="urn:microsoft.com/office/officeart/2005/8/layout/target2"/>
    <dgm:cxn modelId="{28182BFF-0AE6-430E-9103-ABDB8DACCE09}" type="presParOf" srcId="{C39D21DA-28F8-46C6-BB58-B875905DD5AA}" destId="{B67FDA68-ED6B-4054-AF0B-3CFDBA532D1C}" srcOrd="0" destOrd="0" presId="urn:microsoft.com/office/officeart/2005/8/layout/target2"/>
    <dgm:cxn modelId="{355BD37A-900F-45FE-8C60-9646E1CFCADA}" type="presParOf" srcId="{C39D21DA-28F8-46C6-BB58-B875905DD5AA}" destId="{4F2713C1-DDE0-46B7-9974-09F95EC1B739}" srcOrd="1" destOrd="0" presId="urn:microsoft.com/office/officeart/2005/8/layout/target2"/>
    <dgm:cxn modelId="{406F3318-DE76-43CD-91AA-0B5012973D93}" type="presParOf" srcId="{C39D21DA-28F8-46C6-BB58-B875905DD5AA}" destId="{23CF3087-9E39-4750-8429-B2BAA406CCBF}" srcOrd="2" destOrd="0" presId="urn:microsoft.com/office/officeart/2005/8/layout/target2"/>
    <dgm:cxn modelId="{0B35DAEB-C484-4335-A102-FC9E2D7CB301}" type="presParOf" srcId="{C39D21DA-28F8-46C6-BB58-B875905DD5AA}" destId="{9A62297E-7788-444D-B45E-296849EA6BE2}" srcOrd="3" destOrd="0" presId="urn:microsoft.com/office/officeart/2005/8/layout/target2"/>
    <dgm:cxn modelId="{2C433E15-877B-4808-A71F-9A0818CF64E3}" type="presParOf" srcId="{C39D21DA-28F8-46C6-BB58-B875905DD5AA}" destId="{FD7CB015-92C4-4993-9AB1-C8EF9815B5E6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AAA52-07C0-40DB-8E67-5AAEF769A68F}">
      <dsp:nvSpPr>
        <dsp:cNvPr id="0" name=""/>
        <dsp:cNvSpPr/>
      </dsp:nvSpPr>
      <dsp:spPr>
        <a:xfrm>
          <a:off x="4467" y="604795"/>
          <a:ext cx="1529456" cy="59037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EE025-3A31-4C85-B900-80DD146D0609}">
      <dsp:nvSpPr>
        <dsp:cNvPr id="0" name=""/>
        <dsp:cNvSpPr/>
      </dsp:nvSpPr>
      <dsp:spPr>
        <a:xfrm>
          <a:off x="412322" y="752388"/>
          <a:ext cx="1291540" cy="59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PRODUCION</a:t>
          </a:r>
          <a:endParaRPr lang="es-ES" sz="1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29613" y="769679"/>
        <a:ext cx="1256958" cy="555788"/>
      </dsp:txXfrm>
    </dsp:sp>
    <dsp:sp modelId="{C50F0593-A97E-4623-B5CA-F97C26FF57CC}">
      <dsp:nvSpPr>
        <dsp:cNvPr id="0" name=""/>
        <dsp:cNvSpPr/>
      </dsp:nvSpPr>
      <dsp:spPr>
        <a:xfrm>
          <a:off x="1751446" y="604795"/>
          <a:ext cx="1529456" cy="59037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856C2-4AE1-44F5-AEF4-4113C4B3AED7}">
      <dsp:nvSpPr>
        <dsp:cNvPr id="0" name=""/>
        <dsp:cNvSpPr/>
      </dsp:nvSpPr>
      <dsp:spPr>
        <a:xfrm>
          <a:off x="2020835" y="752388"/>
          <a:ext cx="1568472" cy="59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TRANSFORMACION</a:t>
          </a:r>
          <a:endParaRPr lang="es-ES" sz="1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38126" y="769679"/>
        <a:ext cx="1533890" cy="555788"/>
      </dsp:txXfrm>
    </dsp:sp>
    <dsp:sp modelId="{39E1A957-019E-43B1-8BEA-B36F53F025F8}">
      <dsp:nvSpPr>
        <dsp:cNvPr id="0" name=""/>
        <dsp:cNvSpPr/>
      </dsp:nvSpPr>
      <dsp:spPr>
        <a:xfrm>
          <a:off x="3636891" y="604795"/>
          <a:ext cx="1529456" cy="59037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BDD8C-EC7D-4DB3-8839-F8E293F42987}">
      <dsp:nvSpPr>
        <dsp:cNvPr id="0" name=""/>
        <dsp:cNvSpPr/>
      </dsp:nvSpPr>
      <dsp:spPr>
        <a:xfrm>
          <a:off x="3920997" y="752388"/>
          <a:ext cx="1539038" cy="59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COMERCIALIZACION</a:t>
          </a:r>
          <a:endParaRPr lang="es-ES" sz="1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938288" y="769679"/>
        <a:ext cx="1504456" cy="555788"/>
      </dsp:txXfrm>
    </dsp:sp>
    <dsp:sp modelId="{B76F775F-8F7A-4001-8FEA-375A041E5F11}">
      <dsp:nvSpPr>
        <dsp:cNvPr id="0" name=""/>
        <dsp:cNvSpPr/>
      </dsp:nvSpPr>
      <dsp:spPr>
        <a:xfrm>
          <a:off x="5507618" y="604795"/>
          <a:ext cx="1529456" cy="59037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BB283-4B19-4990-BD7C-4F6CD9A92332}">
      <dsp:nvSpPr>
        <dsp:cNvPr id="0" name=""/>
        <dsp:cNvSpPr/>
      </dsp:nvSpPr>
      <dsp:spPr>
        <a:xfrm>
          <a:off x="5915473" y="752388"/>
          <a:ext cx="1291540" cy="59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HORECA</a:t>
          </a:r>
          <a:endParaRPr lang="es-ES" sz="1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32764" y="769679"/>
        <a:ext cx="1256958" cy="555788"/>
      </dsp:txXfrm>
    </dsp:sp>
    <dsp:sp modelId="{292F9660-C3CB-4077-9BF4-3D2B13FB439D}">
      <dsp:nvSpPr>
        <dsp:cNvPr id="0" name=""/>
        <dsp:cNvSpPr/>
      </dsp:nvSpPr>
      <dsp:spPr>
        <a:xfrm>
          <a:off x="7254597" y="604795"/>
          <a:ext cx="1529456" cy="59037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600A0-946A-4C94-AFD8-7FEBCE788237}">
      <dsp:nvSpPr>
        <dsp:cNvPr id="0" name=""/>
        <dsp:cNvSpPr/>
      </dsp:nvSpPr>
      <dsp:spPr>
        <a:xfrm>
          <a:off x="7662452" y="752388"/>
          <a:ext cx="1291540" cy="59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CONSUMIDORES</a:t>
          </a:r>
          <a:endParaRPr lang="es-ES" sz="1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679743" y="769679"/>
        <a:ext cx="1256958" cy="555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337A0-D676-4084-AC90-5959A0146D62}">
      <dsp:nvSpPr>
        <dsp:cNvPr id="0" name=""/>
        <dsp:cNvSpPr/>
      </dsp:nvSpPr>
      <dsp:spPr>
        <a:xfrm>
          <a:off x="2662947" y="266"/>
          <a:ext cx="1364013" cy="13640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Valor Añadido</a:t>
          </a:r>
          <a:endParaRPr lang="es-ES" sz="1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62702" y="200021"/>
        <a:ext cx="964503" cy="964503"/>
      </dsp:txXfrm>
    </dsp:sp>
    <dsp:sp modelId="{EC45DD2F-B5E9-4FCF-912C-0A8253502DAE}">
      <dsp:nvSpPr>
        <dsp:cNvPr id="0" name=""/>
        <dsp:cNvSpPr/>
      </dsp:nvSpPr>
      <dsp:spPr>
        <a:xfrm rot="2708669">
          <a:off x="3899445" y="1151130"/>
          <a:ext cx="695600" cy="46035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3919793" y="1194250"/>
        <a:ext cx="557494" cy="276212"/>
      </dsp:txXfrm>
    </dsp:sp>
    <dsp:sp modelId="{0526B0FA-CB4C-442B-9A75-DCD7F91B4ED3}">
      <dsp:nvSpPr>
        <dsp:cNvPr id="0" name=""/>
        <dsp:cNvSpPr/>
      </dsp:nvSpPr>
      <dsp:spPr>
        <a:xfrm>
          <a:off x="4145103" y="1732993"/>
          <a:ext cx="1847719" cy="13640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Comercialización</a:t>
          </a:r>
          <a:endParaRPr lang="es-ES" sz="1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15695" y="1932748"/>
        <a:ext cx="1306535" cy="964503"/>
      </dsp:txXfrm>
    </dsp:sp>
    <dsp:sp modelId="{BC5BD6ED-6FB1-4A06-A6B5-84DA17209E7E}">
      <dsp:nvSpPr>
        <dsp:cNvPr id="0" name=""/>
        <dsp:cNvSpPr/>
      </dsp:nvSpPr>
      <dsp:spPr>
        <a:xfrm rot="10474251">
          <a:off x="3295567" y="2324502"/>
          <a:ext cx="607445" cy="46035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 rot="10800000">
        <a:off x="3433363" y="2410040"/>
        <a:ext cx="469339" cy="276212"/>
      </dsp:txXfrm>
    </dsp:sp>
    <dsp:sp modelId="{B07CA4DA-40FA-444C-808F-1F3A35D847E0}">
      <dsp:nvSpPr>
        <dsp:cNvPr id="0" name=""/>
        <dsp:cNvSpPr/>
      </dsp:nvSpPr>
      <dsp:spPr>
        <a:xfrm>
          <a:off x="1650730" y="1993047"/>
          <a:ext cx="1364013" cy="13640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Eficiencia</a:t>
          </a:r>
          <a:endParaRPr lang="es-ES" sz="22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850485" y="2192802"/>
        <a:ext cx="964503" cy="964503"/>
      </dsp:txXfrm>
    </dsp:sp>
    <dsp:sp modelId="{42DD9F30-22A7-497D-9C32-05D69C20566A}">
      <dsp:nvSpPr>
        <dsp:cNvPr id="0" name=""/>
        <dsp:cNvSpPr/>
      </dsp:nvSpPr>
      <dsp:spPr>
        <a:xfrm rot="2809907">
          <a:off x="1380188" y="1630839"/>
          <a:ext cx="448382" cy="46035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 rot="10800000">
        <a:off x="1401432" y="1673856"/>
        <a:ext cx="313867" cy="276212"/>
      </dsp:txXfrm>
    </dsp:sp>
    <dsp:sp modelId="{75134138-8858-452B-A2C0-4C30C74EEFE1}">
      <dsp:nvSpPr>
        <dsp:cNvPr id="0" name=""/>
        <dsp:cNvSpPr/>
      </dsp:nvSpPr>
      <dsp:spPr>
        <a:xfrm>
          <a:off x="177091" y="346058"/>
          <a:ext cx="1364013" cy="13640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Materias Primas</a:t>
          </a:r>
        </a:p>
      </dsp:txBody>
      <dsp:txXfrm>
        <a:off x="376846" y="545813"/>
        <a:ext cx="964503" cy="964503"/>
      </dsp:txXfrm>
    </dsp:sp>
    <dsp:sp modelId="{2145513E-001A-427B-97CA-394D15E39EBA}">
      <dsp:nvSpPr>
        <dsp:cNvPr id="0" name=""/>
        <dsp:cNvSpPr/>
      </dsp:nvSpPr>
      <dsp:spPr>
        <a:xfrm rot="21124845">
          <a:off x="1781372" y="627360"/>
          <a:ext cx="607261" cy="46035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1782031" y="728945"/>
        <a:ext cx="469155" cy="2762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1541B-5A60-405D-A5CE-E3B6A02F9463}">
      <dsp:nvSpPr>
        <dsp:cNvPr id="0" name=""/>
        <dsp:cNvSpPr/>
      </dsp:nvSpPr>
      <dsp:spPr>
        <a:xfrm>
          <a:off x="0" y="0"/>
          <a:ext cx="9296058" cy="4890347"/>
        </a:xfrm>
        <a:prstGeom prst="roundRect">
          <a:avLst>
            <a:gd name="adj" fmla="val 8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3795453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Incremento producción alimentos en Euskadi: reforzar peso de la industria en la economía vasca</a:t>
          </a:r>
          <a:endParaRPr lang="es-ES" sz="32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21748" y="121748"/>
        <a:ext cx="9052562" cy="4646851"/>
      </dsp:txXfrm>
    </dsp:sp>
    <dsp:sp modelId="{ADD27C85-F591-411F-93BE-5794F9DAFFB7}">
      <dsp:nvSpPr>
        <dsp:cNvPr id="0" name=""/>
        <dsp:cNvSpPr/>
      </dsp:nvSpPr>
      <dsp:spPr>
        <a:xfrm>
          <a:off x="232401" y="1222586"/>
          <a:ext cx="1394408" cy="829902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Reducir balanza comercial</a:t>
          </a:r>
          <a:endParaRPr lang="es-ES" sz="1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7923" y="1248108"/>
        <a:ext cx="1343364" cy="778858"/>
      </dsp:txXfrm>
    </dsp:sp>
    <dsp:sp modelId="{4B6D8F7D-8117-43E0-9CA6-319B9F94296E}">
      <dsp:nvSpPr>
        <dsp:cNvPr id="0" name=""/>
        <dsp:cNvSpPr/>
      </dsp:nvSpPr>
      <dsp:spPr>
        <a:xfrm>
          <a:off x="232401" y="2086294"/>
          <a:ext cx="1394408" cy="829902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Atraer inversión</a:t>
          </a:r>
          <a:endParaRPr lang="es-ES" sz="1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7923" y="2111816"/>
        <a:ext cx="1343364" cy="778858"/>
      </dsp:txXfrm>
    </dsp:sp>
    <dsp:sp modelId="{7D64B846-E2A5-4703-A4D3-9006A087FD12}">
      <dsp:nvSpPr>
        <dsp:cNvPr id="0" name=""/>
        <dsp:cNvSpPr/>
      </dsp:nvSpPr>
      <dsp:spPr>
        <a:xfrm>
          <a:off x="232401" y="2950001"/>
          <a:ext cx="1394408" cy="829902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Empresas y explotaciones más competitivas</a:t>
          </a:r>
          <a:endParaRPr lang="es-ES" sz="1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7923" y="2975523"/>
        <a:ext cx="1343364" cy="778858"/>
      </dsp:txXfrm>
    </dsp:sp>
    <dsp:sp modelId="{EA2747A0-0BC8-49FA-A9CA-AFE96F8277CA}">
      <dsp:nvSpPr>
        <dsp:cNvPr id="0" name=""/>
        <dsp:cNvSpPr/>
      </dsp:nvSpPr>
      <dsp:spPr>
        <a:xfrm>
          <a:off x="232401" y="3813708"/>
          <a:ext cx="1394408" cy="829902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Cadenas alimentarias completas</a:t>
          </a:r>
          <a:endParaRPr lang="es-ES" sz="1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7923" y="3839230"/>
        <a:ext cx="1343364" cy="778858"/>
      </dsp:txXfrm>
    </dsp:sp>
    <dsp:sp modelId="{358F1EA7-8544-4478-8126-7357DC6C2771}">
      <dsp:nvSpPr>
        <dsp:cNvPr id="0" name=""/>
        <dsp:cNvSpPr/>
      </dsp:nvSpPr>
      <dsp:spPr>
        <a:xfrm>
          <a:off x="1859211" y="1222586"/>
          <a:ext cx="7204444" cy="3423242"/>
        </a:xfrm>
        <a:prstGeom prst="roundRect">
          <a:avLst>
            <a:gd name="adj" fmla="val 10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2173759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Alimentos de Calidad para un envejecimiento saludable</a:t>
          </a:r>
          <a:endParaRPr lang="es-ES" sz="32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964488" y="1327863"/>
        <a:ext cx="6993890" cy="3212688"/>
      </dsp:txXfrm>
    </dsp:sp>
    <dsp:sp modelId="{6641C56C-4CF2-4C88-A190-0348603CB56B}">
      <dsp:nvSpPr>
        <dsp:cNvPr id="0" name=""/>
        <dsp:cNvSpPr/>
      </dsp:nvSpPr>
      <dsp:spPr>
        <a:xfrm>
          <a:off x="2039322" y="2420721"/>
          <a:ext cx="1440888" cy="625686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Mas empresas innovadoras</a:t>
          </a:r>
          <a:endParaRPr lang="es-ES" sz="1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58564" y="2439963"/>
        <a:ext cx="1402404" cy="587202"/>
      </dsp:txXfrm>
    </dsp:sp>
    <dsp:sp modelId="{0FEF2335-A60A-471D-8DE2-E9EB6677D514}">
      <dsp:nvSpPr>
        <dsp:cNvPr id="0" name=""/>
        <dsp:cNvSpPr/>
      </dsp:nvSpPr>
      <dsp:spPr>
        <a:xfrm>
          <a:off x="2039322" y="3090732"/>
          <a:ext cx="1440888" cy="625686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Elevar excelencia Científico –Tecnológica</a:t>
          </a:r>
          <a:endParaRPr lang="es-ES" sz="1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58564" y="3109974"/>
        <a:ext cx="1402404" cy="587202"/>
      </dsp:txXfrm>
    </dsp:sp>
    <dsp:sp modelId="{EA6D70BE-DF59-46BA-AF25-EBB06174C37B}">
      <dsp:nvSpPr>
        <dsp:cNvPr id="0" name=""/>
        <dsp:cNvSpPr/>
      </dsp:nvSpPr>
      <dsp:spPr>
        <a:xfrm>
          <a:off x="2039322" y="3760742"/>
          <a:ext cx="1440888" cy="625686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Desarrollo capital humano y bienestar social</a:t>
          </a:r>
          <a:endParaRPr lang="es-ES" sz="1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58564" y="3779984"/>
        <a:ext cx="1402404" cy="587202"/>
      </dsp:txXfrm>
    </dsp:sp>
    <dsp:sp modelId="{E94D10B0-79FC-4FCE-8D56-75E9E105DC2A}">
      <dsp:nvSpPr>
        <dsp:cNvPr id="0" name=""/>
        <dsp:cNvSpPr/>
      </dsp:nvSpPr>
      <dsp:spPr>
        <a:xfrm>
          <a:off x="3602704" y="2445173"/>
          <a:ext cx="5297788" cy="1956138"/>
        </a:xfrm>
        <a:prstGeom prst="roundRect">
          <a:avLst>
            <a:gd name="adj" fmla="val 10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104132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Desarrollo Sostenible del Territorio</a:t>
          </a:r>
          <a:endParaRPr lang="es-ES" sz="32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662862" y="2505331"/>
        <a:ext cx="5177472" cy="1835822"/>
      </dsp:txXfrm>
    </dsp:sp>
    <dsp:sp modelId="{B67FDA68-ED6B-4054-AF0B-3CFDBA532D1C}">
      <dsp:nvSpPr>
        <dsp:cNvPr id="0" name=""/>
        <dsp:cNvSpPr/>
      </dsp:nvSpPr>
      <dsp:spPr>
        <a:xfrm>
          <a:off x="3800925" y="3325435"/>
          <a:ext cx="1510131" cy="880262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Producción sostenible</a:t>
          </a:r>
          <a:endParaRPr lang="es-ES" sz="1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27996" y="3352506"/>
        <a:ext cx="1455989" cy="826120"/>
      </dsp:txXfrm>
    </dsp:sp>
    <dsp:sp modelId="{23CF3087-9E39-4750-8429-B2BAA406CCBF}">
      <dsp:nvSpPr>
        <dsp:cNvPr id="0" name=""/>
        <dsp:cNvSpPr/>
      </dsp:nvSpPr>
      <dsp:spPr>
        <a:xfrm>
          <a:off x="5354019" y="3325435"/>
          <a:ext cx="1790412" cy="880262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+Emprendimiento y Proyectos en el medio rural y litoral</a:t>
          </a:r>
          <a:endParaRPr lang="es-ES" sz="1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81090" y="3352506"/>
        <a:ext cx="1736270" cy="826120"/>
      </dsp:txXfrm>
    </dsp:sp>
    <dsp:sp modelId="{FD7CB015-92C4-4993-9AB1-C8EF9815B5E6}">
      <dsp:nvSpPr>
        <dsp:cNvPr id="0" name=""/>
        <dsp:cNvSpPr/>
      </dsp:nvSpPr>
      <dsp:spPr>
        <a:xfrm>
          <a:off x="7187394" y="3325435"/>
          <a:ext cx="1510131" cy="880262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Basado en la Economía “Azul y Verde”</a:t>
          </a:r>
          <a:endParaRPr lang="es-ES" sz="1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214465" y="3352506"/>
        <a:ext cx="1455989" cy="82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o cheurón destacado"/>
  <dgm:desc val="Se usa para mostrar pasos secuenciales en una tarea, un proceso o un flujo de trabajo, o bien para realzar el movimiento o la dirección. Funciona mejor con una cantidad mínima de texto de nivel 1 y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ABCA5-D124-471D-A23B-243517F8C5BE}" type="datetimeFigureOut">
              <a:rPr lang="es-ES" smtClean="0"/>
              <a:t>15/04/2016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85800"/>
            <a:ext cx="6067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1E68E-F363-489E-92CE-18932D68EB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95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7207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6039" algn="l" defTabSz="117207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72078" algn="l" defTabSz="117207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58117" algn="l" defTabSz="117207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44156" algn="l" defTabSz="117207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30195" algn="l" defTabSz="117207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16234" algn="l" defTabSz="117207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02273" algn="l" defTabSz="117207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88312" algn="l" defTabSz="117207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6943D19-2B2A-4BDD-81D3-0053CF1183C7}" type="slidenum">
              <a:rPr lang="es-ES" altLang="es-ES" sz="1300">
                <a:latin typeface="Times New Roman" pitchFamily="18" charset="0"/>
              </a:rPr>
              <a:pPr>
                <a:spcBef>
                  <a:spcPct val="0"/>
                </a:spcBef>
              </a:pPr>
              <a:t>6</a:t>
            </a:fld>
            <a:endParaRPr lang="es-ES" altLang="es-ES" sz="1300">
              <a:latin typeface="Times New Roman" pitchFamily="18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127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5288" y="685800"/>
            <a:ext cx="60674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ES" smtClean="0">
              <a:ea typeface="ＭＳ Ｐゴシック" pitchFamily="34" charset="-128"/>
            </a:endParaRPr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F98F3EE-DEA6-4C67-9053-73DA9C5C3321}" type="slidenum">
              <a:rPr lang="es-ES" altLang="es-E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s-ES" alt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2733" y="2136344"/>
            <a:ext cx="10344309" cy="147410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5466" y="3896995"/>
            <a:ext cx="8518843" cy="17574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88C1-A32F-4034-9563-D46CE79C4CA7}" type="datetimeFigureOut">
              <a:rPr lang="es-ES" smtClean="0"/>
              <a:t>15/04/2016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A91EB-64C3-4FD5-B9C7-B225FBC5FDCE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99" y="559804"/>
            <a:ext cx="806911" cy="49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58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88C1-A32F-4034-9563-D46CE79C4CA7}" type="datetimeFigureOut">
              <a:rPr lang="es-ES" smtClean="0"/>
              <a:t>15/04/2016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A91EB-64C3-4FD5-B9C7-B225FBC5FD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674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23087" y="275402"/>
            <a:ext cx="2738199" cy="58677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8489" y="275402"/>
            <a:ext cx="8011769" cy="58677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88C1-A32F-4034-9563-D46CE79C4CA7}" type="datetimeFigureOut">
              <a:rPr lang="es-ES" smtClean="0"/>
              <a:t>15/04/2016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A91EB-64C3-4FD5-B9C7-B225FBC5FD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268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ágina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217488"/>
            <a:ext cx="12169775" cy="5976937"/>
          </a:xfrm>
          <a:prstGeom prst="rect">
            <a:avLst/>
          </a:prstGeom>
          <a:solidFill>
            <a:srgbClr val="A4B8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0" tIns="52140" rIns="104280" bIns="52140" anchor="ctr"/>
          <a:lstStyle/>
          <a:p>
            <a:pPr algn="ctr" eaLnBrk="1" hangingPunct="1"/>
            <a:endParaRPr lang="es-ES" altLang="es-E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1359227" y="1116344"/>
            <a:ext cx="6415293" cy="4059292"/>
          </a:xfrm>
          <a:prstGeom prst="rect">
            <a:avLst/>
          </a:prstGeom>
        </p:spPr>
        <p:txBody>
          <a:bodyPr lIns="104280" tIns="52140" rIns="104280" bIns="52140">
            <a:normAutofit fontScale="90000"/>
          </a:bodyPr>
          <a:lstStyle>
            <a:lvl1pPr algn="l">
              <a:defRPr sz="6800">
                <a:solidFill>
                  <a:srgbClr val="D25A1F"/>
                </a:solidFill>
                <a:latin typeface="Frutiger Linotype"/>
              </a:defRPr>
            </a:lvl1pPr>
          </a:lstStyle>
          <a:p>
            <a:r>
              <a:rPr lang="es-ES" dirty="0" smtClean="0"/>
              <a:t>Índice</a:t>
            </a:r>
            <a:br>
              <a:rPr lang="es-ES" dirty="0" smtClean="0"/>
            </a:br>
            <a:r>
              <a:rPr lang="es-ES" dirty="0" smtClean="0"/>
              <a:t>Compromisos</a:t>
            </a:r>
            <a:br>
              <a:rPr lang="es-ES" dirty="0" smtClean="0"/>
            </a:br>
            <a:r>
              <a:rPr lang="es-ES" dirty="0" smtClean="0"/>
              <a:t>Impacto económico y social</a:t>
            </a:r>
            <a:br>
              <a:rPr lang="es-ES" dirty="0" smtClean="0"/>
            </a:br>
            <a:r>
              <a:rPr lang="es-ES" dirty="0" smtClean="0"/>
              <a:t>Modelo de negocio</a:t>
            </a:r>
            <a:br>
              <a:rPr lang="es-ES" dirty="0" smtClean="0"/>
            </a:br>
            <a:r>
              <a:rPr lang="es-ES" dirty="0" smtClean="0"/>
              <a:t>Oferta</a:t>
            </a:r>
            <a:br>
              <a:rPr lang="es-ES" dirty="0" smtClean="0"/>
            </a:br>
            <a:r>
              <a:rPr lang="es-ES" dirty="0" smtClean="0"/>
              <a:t>Soluciones aportadas</a:t>
            </a:r>
            <a:br>
              <a:rPr lang="es-ES" dirty="0" smtClean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508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88C1-A32F-4034-9563-D46CE79C4CA7}" type="datetimeFigureOut">
              <a:rPr lang="es-ES" smtClean="0"/>
              <a:t>15/04/2016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A91EB-64C3-4FD5-B9C7-B225FBC5FD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86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1328" y="4419142"/>
            <a:ext cx="10344309" cy="1365859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1328" y="2914788"/>
            <a:ext cx="10344309" cy="1504354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03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0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81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2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2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3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88C1-A32F-4034-9563-D46CE79C4CA7}" type="datetimeFigureOut">
              <a:rPr lang="es-ES" smtClean="0"/>
              <a:t>15/04/2016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A91EB-64C3-4FD5-B9C7-B225FBC5FD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11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8489" y="1604645"/>
            <a:ext cx="5374984" cy="453853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86302" y="1604645"/>
            <a:ext cx="5374984" cy="453853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88C1-A32F-4034-9563-D46CE79C4CA7}" type="datetimeFigureOut">
              <a:rPr lang="es-ES" smtClean="0"/>
              <a:t>15/04/2016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A91EB-64C3-4FD5-B9C7-B225FBC5FD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847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489" y="1539378"/>
            <a:ext cx="5377097" cy="6415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039" indent="0">
              <a:buNone/>
              <a:defRPr sz="2600" b="1"/>
            </a:lvl2pPr>
            <a:lvl3pPr marL="1172078" indent="0">
              <a:buNone/>
              <a:defRPr sz="2300" b="1"/>
            </a:lvl3pPr>
            <a:lvl4pPr marL="1758117" indent="0">
              <a:buNone/>
              <a:defRPr sz="2100" b="1"/>
            </a:lvl4pPr>
            <a:lvl5pPr marL="2344156" indent="0">
              <a:buNone/>
              <a:defRPr sz="2100" b="1"/>
            </a:lvl5pPr>
            <a:lvl6pPr marL="2930195" indent="0">
              <a:buNone/>
              <a:defRPr sz="2100" b="1"/>
            </a:lvl6pPr>
            <a:lvl7pPr marL="3516234" indent="0">
              <a:buNone/>
              <a:defRPr sz="2100" b="1"/>
            </a:lvl7pPr>
            <a:lvl8pPr marL="4102273" indent="0">
              <a:buNone/>
              <a:defRPr sz="2100" b="1"/>
            </a:lvl8pPr>
            <a:lvl9pPr marL="4688312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8489" y="2180916"/>
            <a:ext cx="5377097" cy="396226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82078" y="1539378"/>
            <a:ext cx="5379210" cy="6415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039" indent="0">
              <a:buNone/>
              <a:defRPr sz="2600" b="1"/>
            </a:lvl2pPr>
            <a:lvl3pPr marL="1172078" indent="0">
              <a:buNone/>
              <a:defRPr sz="2300" b="1"/>
            </a:lvl3pPr>
            <a:lvl4pPr marL="1758117" indent="0">
              <a:buNone/>
              <a:defRPr sz="2100" b="1"/>
            </a:lvl4pPr>
            <a:lvl5pPr marL="2344156" indent="0">
              <a:buNone/>
              <a:defRPr sz="2100" b="1"/>
            </a:lvl5pPr>
            <a:lvl6pPr marL="2930195" indent="0">
              <a:buNone/>
              <a:defRPr sz="2100" b="1"/>
            </a:lvl6pPr>
            <a:lvl7pPr marL="3516234" indent="0">
              <a:buNone/>
              <a:defRPr sz="2100" b="1"/>
            </a:lvl7pPr>
            <a:lvl8pPr marL="4102273" indent="0">
              <a:buNone/>
              <a:defRPr sz="2100" b="1"/>
            </a:lvl8pPr>
            <a:lvl9pPr marL="4688312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82078" y="2180916"/>
            <a:ext cx="5379210" cy="396226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88C1-A32F-4034-9563-D46CE79C4CA7}" type="datetimeFigureOut">
              <a:rPr lang="es-ES" smtClean="0"/>
              <a:t>15/04/2016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A91EB-64C3-4FD5-B9C7-B225FBC5FD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631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88C1-A32F-4034-9563-D46CE79C4CA7}" type="datetimeFigureOut">
              <a:rPr lang="es-ES" smtClean="0"/>
              <a:t>15/04/2016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A91EB-64C3-4FD5-B9C7-B225FBC5FD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672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88C1-A32F-4034-9563-D46CE79C4CA7}" type="datetimeFigureOut">
              <a:rPr lang="es-ES" smtClean="0"/>
              <a:t>15/04/2016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A91EB-64C3-4FD5-B9C7-B225FBC5FD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333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491" y="273809"/>
            <a:ext cx="4003772" cy="116527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58044" y="273809"/>
            <a:ext cx="6803242" cy="5869371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491" y="1439087"/>
            <a:ext cx="4003772" cy="4704094"/>
          </a:xfrm>
        </p:spPr>
        <p:txBody>
          <a:bodyPr/>
          <a:lstStyle>
            <a:lvl1pPr marL="0" indent="0">
              <a:buNone/>
              <a:defRPr sz="1800"/>
            </a:lvl1pPr>
            <a:lvl2pPr marL="586039" indent="0">
              <a:buNone/>
              <a:defRPr sz="1500"/>
            </a:lvl2pPr>
            <a:lvl3pPr marL="1172078" indent="0">
              <a:buNone/>
              <a:defRPr sz="1300"/>
            </a:lvl3pPr>
            <a:lvl4pPr marL="1758117" indent="0">
              <a:buNone/>
              <a:defRPr sz="1200"/>
            </a:lvl4pPr>
            <a:lvl5pPr marL="2344156" indent="0">
              <a:buNone/>
              <a:defRPr sz="1200"/>
            </a:lvl5pPr>
            <a:lvl6pPr marL="2930195" indent="0">
              <a:buNone/>
              <a:defRPr sz="1200"/>
            </a:lvl6pPr>
            <a:lvl7pPr marL="3516234" indent="0">
              <a:buNone/>
              <a:defRPr sz="1200"/>
            </a:lvl7pPr>
            <a:lvl8pPr marL="4102273" indent="0">
              <a:buNone/>
              <a:defRPr sz="1200"/>
            </a:lvl8pPr>
            <a:lvl9pPr marL="4688312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88C1-A32F-4034-9563-D46CE79C4CA7}" type="datetimeFigureOut">
              <a:rPr lang="es-ES" smtClean="0"/>
              <a:t>15/04/2016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A91EB-64C3-4FD5-B9C7-B225FBC5FD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86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5361" y="4813935"/>
            <a:ext cx="7301865" cy="56831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5361" y="614477"/>
            <a:ext cx="7301865" cy="4126230"/>
          </a:xfrm>
        </p:spPr>
        <p:txBody>
          <a:bodyPr/>
          <a:lstStyle>
            <a:lvl1pPr marL="0" indent="0">
              <a:buNone/>
              <a:defRPr sz="4100"/>
            </a:lvl1pPr>
            <a:lvl2pPr marL="586039" indent="0">
              <a:buNone/>
              <a:defRPr sz="3600"/>
            </a:lvl2pPr>
            <a:lvl3pPr marL="1172078" indent="0">
              <a:buNone/>
              <a:defRPr sz="3100"/>
            </a:lvl3pPr>
            <a:lvl4pPr marL="1758117" indent="0">
              <a:buNone/>
              <a:defRPr sz="2600"/>
            </a:lvl4pPr>
            <a:lvl5pPr marL="2344156" indent="0">
              <a:buNone/>
              <a:defRPr sz="2600"/>
            </a:lvl5pPr>
            <a:lvl6pPr marL="2930195" indent="0">
              <a:buNone/>
              <a:defRPr sz="2600"/>
            </a:lvl6pPr>
            <a:lvl7pPr marL="3516234" indent="0">
              <a:buNone/>
              <a:defRPr sz="2600"/>
            </a:lvl7pPr>
            <a:lvl8pPr marL="4102273" indent="0">
              <a:buNone/>
              <a:defRPr sz="2600"/>
            </a:lvl8pPr>
            <a:lvl9pPr marL="4688312" indent="0">
              <a:buNone/>
              <a:defRPr sz="26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5361" y="5382248"/>
            <a:ext cx="7301865" cy="807097"/>
          </a:xfrm>
        </p:spPr>
        <p:txBody>
          <a:bodyPr/>
          <a:lstStyle>
            <a:lvl1pPr marL="0" indent="0">
              <a:buNone/>
              <a:defRPr sz="1800"/>
            </a:lvl1pPr>
            <a:lvl2pPr marL="586039" indent="0">
              <a:buNone/>
              <a:defRPr sz="1500"/>
            </a:lvl2pPr>
            <a:lvl3pPr marL="1172078" indent="0">
              <a:buNone/>
              <a:defRPr sz="1300"/>
            </a:lvl3pPr>
            <a:lvl4pPr marL="1758117" indent="0">
              <a:buNone/>
              <a:defRPr sz="1200"/>
            </a:lvl4pPr>
            <a:lvl5pPr marL="2344156" indent="0">
              <a:buNone/>
              <a:defRPr sz="1200"/>
            </a:lvl5pPr>
            <a:lvl6pPr marL="2930195" indent="0">
              <a:buNone/>
              <a:defRPr sz="1200"/>
            </a:lvl6pPr>
            <a:lvl7pPr marL="3516234" indent="0">
              <a:buNone/>
              <a:defRPr sz="1200"/>
            </a:lvl7pPr>
            <a:lvl8pPr marL="4102273" indent="0">
              <a:buNone/>
              <a:defRPr sz="1200"/>
            </a:lvl8pPr>
            <a:lvl9pPr marL="4688312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88C1-A32F-4034-9563-D46CE79C4CA7}" type="datetimeFigureOut">
              <a:rPr lang="es-ES" smtClean="0"/>
              <a:t>15/04/2016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A91EB-64C3-4FD5-B9C7-B225FBC5FD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881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113982" y="275401"/>
            <a:ext cx="8447304" cy="1146175"/>
          </a:xfrm>
          <a:prstGeom prst="rect">
            <a:avLst/>
          </a:prstGeom>
        </p:spPr>
        <p:txBody>
          <a:bodyPr vert="horz" lIns="117208" tIns="58604" rIns="117208" bIns="58604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489" y="1604645"/>
            <a:ext cx="10952798" cy="4538535"/>
          </a:xfrm>
          <a:prstGeom prst="rect">
            <a:avLst/>
          </a:prstGeom>
        </p:spPr>
        <p:txBody>
          <a:bodyPr vert="horz" lIns="117208" tIns="58604" rIns="117208" bIns="58604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8489" y="6374008"/>
            <a:ext cx="2839614" cy="366139"/>
          </a:xfrm>
          <a:prstGeom prst="rect">
            <a:avLst/>
          </a:prstGeom>
        </p:spPr>
        <p:txBody>
          <a:bodyPr vert="horz" lIns="117208" tIns="58604" rIns="117208" bIns="58604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B88C1-A32F-4034-9563-D46CE79C4CA7}" type="datetimeFigureOut">
              <a:rPr lang="es-ES" smtClean="0"/>
              <a:t>15/04/2016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58007" y="6374008"/>
            <a:ext cx="3853762" cy="366139"/>
          </a:xfrm>
          <a:prstGeom prst="rect">
            <a:avLst/>
          </a:prstGeom>
        </p:spPr>
        <p:txBody>
          <a:bodyPr vert="horz" lIns="117208" tIns="58604" rIns="117208" bIns="58604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21672" y="6374008"/>
            <a:ext cx="2839614" cy="366139"/>
          </a:xfrm>
          <a:prstGeom prst="rect">
            <a:avLst/>
          </a:prstGeom>
        </p:spPr>
        <p:txBody>
          <a:bodyPr vert="horz" lIns="117208" tIns="58604" rIns="117208" bIns="58604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A91EB-64C3-4FD5-B9C7-B225FBC5FDCE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41" descr="Katilu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3" y="631802"/>
            <a:ext cx="790190" cy="36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3" y="181520"/>
            <a:ext cx="2535374" cy="43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8 Imagen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99" y="559804"/>
            <a:ext cx="806911" cy="49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1172078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529" indent="-439529" algn="l" defTabSz="1172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313" indent="-366274" algn="l" defTabSz="11720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097" indent="-293019" algn="l" defTabSz="1172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136" indent="-293019" algn="l" defTabSz="11720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637175" indent="-293019" algn="l" defTabSz="1172078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214" indent="-293019" algn="l" defTabSz="1172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253" indent="-293019" algn="l" defTabSz="1172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292" indent="-293019" algn="l" defTabSz="1172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1331" indent="-293019" algn="l" defTabSz="1172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17207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039" algn="l" defTabSz="117207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078" algn="l" defTabSz="117207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117" algn="l" defTabSz="117207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156" algn="l" defTabSz="117207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195" algn="l" defTabSz="117207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234" algn="l" defTabSz="117207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273" algn="l" defTabSz="117207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8312" algn="l" defTabSz="117207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use/AGESTION/GESTION_AZTI/P02%20INNOVACION/Ideas%20Estrate&#769;gicas/Dieta_Personalizada/Estrategia%20RIS3%20-nov15_alimentaci&#243;n%20salud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mpromiso con las perso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662" y="5778066"/>
            <a:ext cx="3384719" cy="72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0 Título"/>
          <p:cNvSpPr>
            <a:spLocks noGrp="1"/>
          </p:cNvSpPr>
          <p:nvPr>
            <p:ph type="ctrTitle"/>
          </p:nvPr>
        </p:nvSpPr>
        <p:spPr>
          <a:xfrm>
            <a:off x="1008866" y="1782341"/>
            <a:ext cx="10344309" cy="1768930"/>
          </a:xfrm>
        </p:spPr>
        <p:txBody>
          <a:bodyPr/>
          <a:lstStyle/>
          <a:p>
            <a:r>
              <a:rPr lang="es-ES" altLang="es-ES" b="1" dirty="0" smtClean="0"/>
              <a:t>INNOVACIÓN EN COOPERACIÓN </a:t>
            </a:r>
          </a:p>
        </p:txBody>
      </p:sp>
      <p:sp>
        <p:nvSpPr>
          <p:cNvPr id="7" name="10 Rectángulo"/>
          <p:cNvSpPr>
            <a:spLocks noChangeArrowheads="1"/>
          </p:cNvSpPr>
          <p:nvPr/>
        </p:nvSpPr>
        <p:spPr bwMode="auto">
          <a:xfrm>
            <a:off x="1725109" y="4300067"/>
            <a:ext cx="8911825" cy="4415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17208" tIns="58604" rIns="117208" bIns="58604">
            <a:spAutoFit/>
          </a:bodyPr>
          <a:lstStyle/>
          <a:p>
            <a:pPr algn="ctr">
              <a:defRPr/>
            </a:pPr>
            <a:r>
              <a:rPr lang="es-ES" sz="2100" b="1" dirty="0"/>
              <a:t>EVIC Estrategia Viva de Innovación </a:t>
            </a:r>
            <a:r>
              <a:rPr lang="es-ES" sz="2100" b="1" dirty="0" smtClean="0"/>
              <a:t>en Cooperación</a:t>
            </a:r>
            <a:endParaRPr lang="es-ES" sz="2100" b="1" dirty="0"/>
          </a:p>
        </p:txBody>
      </p:sp>
    </p:spTree>
    <p:extLst>
      <p:ext uri="{BB962C8B-B14F-4D97-AF65-F5344CB8AC3E}">
        <p14:creationId xmlns:p14="http://schemas.microsoft.com/office/powerpoint/2010/main" val="8126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/>
          </p:nvPr>
        </p:nvGraphicFramePr>
        <p:xfrm>
          <a:off x="2170113" y="1352550"/>
          <a:ext cx="8850312" cy="4521708"/>
        </p:xfrm>
        <a:graphic>
          <a:graphicData uri="http://schemas.openxmlformats.org/drawingml/2006/table">
            <a:tbl>
              <a:tblPr/>
              <a:tblGrid>
                <a:gridCol w="2089150"/>
                <a:gridCol w="6761162"/>
              </a:tblGrid>
              <a:tr h="4521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36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31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s-ES" alt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itchFamily="2" charset="-78"/>
                          <a:ea typeface="MS PGothic" pitchFamily="34" charset="-128"/>
                          <a:cs typeface="Sakkal Majalla" pitchFamily="2" charset="-78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s-ES" alt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itchFamily="2" charset="-78"/>
                          <a:ea typeface="MS PGothic" pitchFamily="34" charset="-128"/>
                          <a:cs typeface="Sakkal Majalla" pitchFamily="2" charset="-78"/>
                        </a:rPr>
                        <a:t> </a:t>
                      </a:r>
                      <a:endParaRPr kumimoji="0" lang="es-ES" alt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akkal Majalla" pitchFamily="2" charset="-78"/>
                        <a:ea typeface="Calibri" pitchFamily="34" charset="0"/>
                        <a:cs typeface="Sakkal Majalla" pitchFamily="2" charset="-78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01613">
                        <a:spcBef>
                          <a:spcPct val="20000"/>
                        </a:spcBef>
                        <a:buFont typeface="Arial" pitchFamily="34" charset="0"/>
                        <a:defRPr sz="36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31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01613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itchFamily="2" charset="-78"/>
                          <a:ea typeface="MS PGothic" pitchFamily="34" charset="-128"/>
                          <a:cs typeface="Sakkal Majalla" pitchFamily="2" charset="-78"/>
                        </a:rPr>
                        <a:t> </a:t>
                      </a:r>
                    </a:p>
                    <a:p>
                      <a:pPr marL="658813" marR="0" lvl="0" indent="-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s-ES" alt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itchFamily="2" charset="-78"/>
                          <a:ea typeface="MS PGothic" pitchFamily="34" charset="-128"/>
                          <a:cs typeface="Sakkal Majalla" pitchFamily="2" charset="-78"/>
                        </a:rPr>
                        <a:t>Alimentación Saludable – dieta personalizada -</a:t>
                      </a:r>
                    </a:p>
                    <a:p>
                      <a:pPr marL="658813" marR="0" lvl="0" indent="-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s-ES" alt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itchFamily="2" charset="-78"/>
                          <a:ea typeface="MS PGothic" pitchFamily="34" charset="-128"/>
                          <a:cs typeface="Sakkal Majalla" pitchFamily="2" charset="-78"/>
                        </a:rPr>
                        <a:t>Nuevos sistemas de Producción de Alimentos</a:t>
                      </a:r>
                    </a:p>
                    <a:p>
                      <a:pPr marL="658813" marR="0" lvl="0" indent="-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s-ES" alt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itchFamily="2" charset="-78"/>
                          <a:ea typeface="MS PGothic" pitchFamily="34" charset="-128"/>
                          <a:cs typeface="Sakkal Majalla" pitchFamily="2" charset="-78"/>
                        </a:rPr>
                        <a:t>Nuevos Desarrollos Gastronómicos para  poblaciones especialmente sensibles: niños y seniors</a:t>
                      </a:r>
                    </a:p>
                    <a:p>
                      <a:pPr marL="658813" marR="0" lvl="0" indent="-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s-ES" alt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itchFamily="2" charset="-78"/>
                          <a:ea typeface="MS PGothic" pitchFamily="34" charset="-128"/>
                          <a:cs typeface="Sakkal Majalla" pitchFamily="2" charset="-78"/>
                        </a:rPr>
                        <a:t>Alimentación segura y de calidad – nuevas tecnologías de conservación -</a:t>
                      </a:r>
                    </a:p>
                    <a:p>
                      <a:pPr marL="658813" marR="0" lvl="0" indent="-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s-ES" alt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itchFamily="2" charset="-78"/>
                          <a:ea typeface="MS PGothic" pitchFamily="34" charset="-128"/>
                          <a:cs typeface="Sakkal Majalla" pitchFamily="2" charset="-78"/>
                        </a:rPr>
                        <a:t>Integración de las </a:t>
                      </a:r>
                      <a:r>
                        <a:rPr kumimoji="0" lang="es-ES" altLang="es-E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itchFamily="2" charset="-78"/>
                          <a:ea typeface="MS PGothic" pitchFamily="34" charset="-128"/>
                          <a:cs typeface="Sakkal Majalla" pitchFamily="2" charset="-78"/>
                        </a:rPr>
                        <a:t>TICs</a:t>
                      </a:r>
                      <a:r>
                        <a:rPr kumimoji="0" lang="es-ES" alt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itchFamily="2" charset="-78"/>
                          <a:ea typeface="MS PGothic" pitchFamily="34" charset="-128"/>
                          <a:cs typeface="Sakkal Majalla" pitchFamily="2" charset="-78"/>
                        </a:rPr>
                        <a:t> en los procesos productivos, logísticos y comercialización</a:t>
                      </a:r>
                    </a:p>
                    <a:p>
                      <a:pPr marL="658813" marR="0" lvl="0" indent="-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s-ES" alt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itchFamily="2" charset="-78"/>
                          <a:ea typeface="MS PGothic" pitchFamily="34" charset="-128"/>
                          <a:cs typeface="Sakkal Majalla" pitchFamily="2" charset="-78"/>
                        </a:rPr>
                        <a:t>Alimentos con nuevas prestaciones de usabilidad adecuados a las nuevas tendencias de consumo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Evocando una mañana de primavera CREMA HELADA DE LECHE, frutas rojas maduradas al sol, brotes de hierbas anisadas y texturas insípidas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527" y="2017417"/>
            <a:ext cx="3220339" cy="3574554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6190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EVIC: La Estrategia </a:t>
            </a:r>
            <a:r>
              <a:rPr lang="es-ES" sz="3200" dirty="0" smtClean="0"/>
              <a:t>Viva </a:t>
            </a:r>
            <a:r>
              <a:rPr lang="es-ES" sz="3200" dirty="0"/>
              <a:t>de </a:t>
            </a:r>
            <a:r>
              <a:rPr lang="es-ES" sz="3200" dirty="0" smtClean="0"/>
              <a:t>Innovación </a:t>
            </a:r>
            <a:r>
              <a:rPr lang="es-ES" sz="3200" dirty="0"/>
              <a:t>y </a:t>
            </a:r>
            <a:r>
              <a:rPr lang="es-ES" sz="3200" dirty="0" smtClean="0"/>
              <a:t>Cooperación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96455" y="1604645"/>
            <a:ext cx="9364832" cy="4538535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es-ES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Tiene como fin </a:t>
            </a:r>
            <a:r>
              <a:rPr lang="es-E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elevar </a:t>
            </a:r>
            <a:r>
              <a:rPr lang="es-E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la competitividad</a:t>
            </a:r>
            <a:r>
              <a:rPr lang="es-E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del Sector agrario y alimentario y la cadena de valor en su conjunto, así como contribuir al desarrollo sostenible (social, económico y medioambiental) del medio rural y litoral </a:t>
            </a:r>
            <a:r>
              <a:rPr lang="es-E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a través de la innovación y la </a:t>
            </a:r>
            <a:r>
              <a:rPr lang="es-E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cooperación</a:t>
            </a:r>
            <a:r>
              <a:rPr lang="es-ES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, vertebrando la cadena de valor, a través de </a:t>
            </a:r>
            <a:r>
              <a:rPr lang="es-E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innovaciones de éxito en producto, proceso, canales de comercialización, relación con clientes y proveedores, nuevas formas de gestión, etc.</a:t>
            </a:r>
          </a:p>
          <a:p>
            <a:pPr marL="0" lvl="0" indent="0" algn="just">
              <a:buNone/>
            </a:pPr>
            <a:endParaRPr lang="es-ES" sz="28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>
              <a:buNone/>
            </a:pPr>
            <a:r>
              <a:rPr lang="es-E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E</a:t>
            </a:r>
            <a:r>
              <a:rPr lang="es-ES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l </a:t>
            </a:r>
            <a:r>
              <a:rPr lang="es-E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despliegue de </a:t>
            </a:r>
            <a:r>
              <a:rPr lang="es-ES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EVIC se </a:t>
            </a:r>
            <a:r>
              <a:rPr lang="es-E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articula en torno a dos ejes principales:</a:t>
            </a:r>
          </a:p>
          <a:p>
            <a:pPr lvl="0"/>
            <a:r>
              <a:rPr lang="es-E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Impulso a la cultura </a:t>
            </a:r>
            <a:r>
              <a:rPr lang="es-E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de la Innovación y la Cooperación</a:t>
            </a:r>
          </a:p>
          <a:p>
            <a:pPr lvl="0"/>
            <a:r>
              <a:rPr lang="es-E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Desarrollo del </a:t>
            </a:r>
            <a:r>
              <a:rPr lang="es-E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territorio </a:t>
            </a:r>
            <a:r>
              <a:rPr lang="es-E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de oportunidad ALIMENTACIÓN </a:t>
            </a:r>
            <a:r>
              <a:rPr lang="es-E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 del RIS3/PCTI</a:t>
            </a:r>
          </a:p>
          <a:p>
            <a:pPr algn="just"/>
            <a:endParaRPr lang="es-E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80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1094151" y="1854349"/>
            <a:ext cx="9937104" cy="823497"/>
          </a:xfrm>
        </p:spPr>
        <p:txBody>
          <a:bodyPr/>
          <a:lstStyle/>
          <a:p>
            <a:pPr marL="586039" indent="-586039"/>
            <a:r>
              <a:rPr lang="es-ES" altLang="es-ES" sz="3600" dirty="0" err="1" smtClean="0">
                <a:latin typeface="Sakkal Majalla" panose="02000000000000000000" pitchFamily="2" charset="-78"/>
                <a:ea typeface="ＭＳ Ｐゴシック" pitchFamily="34" charset="-128"/>
                <a:cs typeface="Sakkal Majalla" panose="02000000000000000000" pitchFamily="2" charset="-78"/>
              </a:rPr>
              <a:t>Katilu</a:t>
            </a:r>
            <a:r>
              <a:rPr lang="es-ES" altLang="es-ES" sz="3600" dirty="0" smtClean="0">
                <a:latin typeface="Sakkal Majalla" panose="02000000000000000000" pitchFamily="2" charset="-78"/>
                <a:ea typeface="ＭＳ Ｐゴシック" pitchFamily="34" charset="-128"/>
                <a:cs typeface="Sakkal Majalla" panose="02000000000000000000" pitchFamily="2" charset="-78"/>
              </a:rPr>
              <a:t>: un equipo de </a:t>
            </a:r>
            <a:r>
              <a:rPr lang="es-ES" altLang="es-ES" sz="4000" u="sng" dirty="0" smtClean="0">
                <a:latin typeface="Sakkal Majalla" panose="02000000000000000000" pitchFamily="2" charset="-78"/>
                <a:ea typeface="ＭＳ Ｐゴシック" pitchFamily="34" charset="-128"/>
                <a:cs typeface="Sakkal Majalla" panose="02000000000000000000" pitchFamily="2" charset="-78"/>
              </a:rPr>
              <a:t>innovación abierta y en red </a:t>
            </a:r>
            <a:r>
              <a:rPr lang="es-ES" altLang="es-ES" sz="3600" dirty="0" smtClean="0">
                <a:latin typeface="Sakkal Majalla" panose="02000000000000000000" pitchFamily="2" charset="-78"/>
                <a:ea typeface="ＭＳ Ｐゴシック" pitchFamily="34" charset="-128"/>
                <a:cs typeface="Sakkal Majalla" panose="02000000000000000000" pitchFamily="2" charset="-78"/>
              </a:rPr>
              <a:t>para facilitar la gobernanza y coordinación – una realidad en funcionamiento -</a:t>
            </a:r>
          </a:p>
        </p:txBody>
      </p:sp>
      <p:grpSp>
        <p:nvGrpSpPr>
          <p:cNvPr id="22531" name="2 Grupo"/>
          <p:cNvGrpSpPr>
            <a:grpSpLocks/>
          </p:cNvGrpSpPr>
          <p:nvPr/>
        </p:nvGrpSpPr>
        <p:grpSpPr bwMode="auto">
          <a:xfrm>
            <a:off x="360234" y="3222500"/>
            <a:ext cx="11404938" cy="2071545"/>
            <a:chOff x="250825" y="847894"/>
            <a:chExt cx="8569325" cy="1721574"/>
          </a:xfrm>
        </p:grpSpPr>
        <p:pic>
          <p:nvPicPr>
            <p:cNvPr id="22541" name="25 Imag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48" t="33176" r="25397" b="59032"/>
            <a:stretch>
              <a:fillRect/>
            </a:stretch>
          </p:blipFill>
          <p:spPr bwMode="auto">
            <a:xfrm>
              <a:off x="3635375" y="847894"/>
              <a:ext cx="1800225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3" name="8 Imagen" descr="logo_peque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325" y="1822450"/>
              <a:ext cx="1152525" cy="550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4" name="Picture 2" descr="http://www.gipuzkoatic.com/media/Logos/logoGV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324"/>
            <a:stretch>
              <a:fillRect/>
            </a:stretch>
          </p:blipFill>
          <p:spPr bwMode="auto">
            <a:xfrm>
              <a:off x="468313" y="1890713"/>
              <a:ext cx="1295400" cy="373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24 Rectángulo redondeado"/>
            <p:cNvSpPr>
              <a:spLocks noChangeArrowheads="1"/>
            </p:cNvSpPr>
            <p:nvPr/>
          </p:nvSpPr>
          <p:spPr bwMode="auto">
            <a:xfrm>
              <a:off x="250825" y="1762986"/>
              <a:ext cx="8569325" cy="806482"/>
            </a:xfrm>
            <a:prstGeom prst="roundRect">
              <a:avLst>
                <a:gd name="adj" fmla="val 10255"/>
              </a:avLst>
            </a:prstGeom>
            <a:noFill/>
            <a:ln w="25400">
              <a:solidFill>
                <a:srgbClr val="BE007F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 sz="21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546" name="Picture 2" descr="NEIKER-Tecnali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050" y="1885950"/>
              <a:ext cx="1090613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7" name="Picture 4" descr="http://www.azti.es/wp-content/themes/AZTI/images/layout/logo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900" y="1947863"/>
              <a:ext cx="1008063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8" name="49 Imag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1" t="6168" r="67725" b="80617"/>
            <a:stretch>
              <a:fillRect/>
            </a:stretch>
          </p:blipFill>
          <p:spPr bwMode="auto">
            <a:xfrm>
              <a:off x="7524750" y="1995488"/>
              <a:ext cx="1008063" cy="23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9" name="50 Imag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91" r="74603" b="81277"/>
            <a:stretch>
              <a:fillRect/>
            </a:stretch>
          </p:blipFill>
          <p:spPr bwMode="auto">
            <a:xfrm>
              <a:off x="3348038" y="1947863"/>
              <a:ext cx="973137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99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80630" y="275401"/>
            <a:ext cx="7958559" cy="650285"/>
          </a:xfrm>
        </p:spPr>
        <p:txBody>
          <a:bodyPr>
            <a:normAutofit fontScale="90000"/>
          </a:bodyPr>
          <a:lstStyle/>
          <a:p>
            <a:pPr algn="r"/>
            <a:r>
              <a:rPr lang="es-ES" sz="3600" b="1" dirty="0" smtClean="0"/>
              <a:t>AMBITO DE ACTUACION DE KATILU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12479" y="1278285"/>
            <a:ext cx="9368622" cy="4787812"/>
          </a:xfrm>
        </p:spPr>
        <p:txBody>
          <a:bodyPr>
            <a:noAutofit/>
          </a:bodyPr>
          <a:lstStyle/>
          <a:p>
            <a:pPr marL="659294" indent="-659294">
              <a:buFont typeface="+mj-lt"/>
              <a:buAutoNum type="arabicPeriod"/>
            </a:pPr>
            <a:r>
              <a:rPr lang="es-E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Puesta en valor de la alimentación</a:t>
            </a:r>
            <a:r>
              <a:rPr lang="es-ES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cuantificar la contribución al PIB, empleo,…  de la cadena de valor de la alimentación en Euskadi y diseño de un plan de comunicación específico sobre este punto</a:t>
            </a:r>
            <a:r>
              <a:rPr lang="es-ES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659294" indent="-659294">
              <a:buFont typeface="+mj-lt"/>
              <a:buAutoNum type="arabicPeriod"/>
            </a:pPr>
            <a:r>
              <a:rPr lang="es-E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Despliegue del PCTI2020: Definición líneas y proyectos prioritarios en ALIMENTACIÓN</a:t>
            </a:r>
          </a:p>
          <a:p>
            <a:pPr marL="659294" indent="-659294">
              <a:buFont typeface="+mj-lt"/>
              <a:buAutoNum type="arabicPeriod"/>
            </a:pPr>
            <a:r>
              <a:rPr lang="es-E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Descubrimiento de OPORTUNIDADES en el ámbito del PCTI2020</a:t>
            </a:r>
            <a:r>
              <a:rPr lang="es-ES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 definir y concretar la transversalidad con otros sectores prioritarios -salud </a:t>
            </a:r>
            <a:r>
              <a:rPr lang="es-ES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y fabricación </a:t>
            </a:r>
            <a:r>
              <a:rPr lang="es-ES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avanzada –</a:t>
            </a:r>
          </a:p>
          <a:p>
            <a:pPr marL="659294" indent="-659294" algn="just">
              <a:buFont typeface="+mj-lt"/>
              <a:buAutoNum type="arabicPeriod"/>
            </a:pPr>
            <a:r>
              <a:rPr lang="es-E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Cultura </a:t>
            </a:r>
            <a:r>
              <a:rPr lang="es-E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de la </a:t>
            </a:r>
            <a:r>
              <a:rPr lang="es-E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innovación y cooperación</a:t>
            </a:r>
            <a:r>
              <a:rPr lang="es-ES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es-ES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identificar casos de éxito en empresas y explotaciones vascas para </a:t>
            </a:r>
            <a:r>
              <a:rPr lang="es-ES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transmitirlos </a:t>
            </a:r>
            <a:r>
              <a:rPr lang="es-ES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como ejemplos de buenas </a:t>
            </a:r>
            <a:r>
              <a:rPr lang="es-ES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prácticas, aumentando el nº de empresas que innovan en toda la cadena de valor.</a:t>
            </a:r>
          </a:p>
          <a:p>
            <a:pPr marL="659294" indent="-659294" algn="just">
              <a:buFont typeface="+mj-lt"/>
              <a:buAutoNum type="arabicPeriod"/>
            </a:pPr>
            <a:r>
              <a:rPr lang="es-ES" sz="2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Broker</a:t>
            </a:r>
            <a:r>
              <a:rPr lang="es-E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de Innovación. </a:t>
            </a:r>
            <a:r>
              <a:rPr lang="es-ES_tradnl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Estructurar las dinámicas y socializar el  proceso de </a:t>
            </a:r>
            <a:r>
              <a:rPr lang="es-ES_tradnl" sz="2400" i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Broker</a:t>
            </a:r>
            <a:r>
              <a:rPr lang="es-ES_tradnl" sz="2400" i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de Innovación </a:t>
            </a:r>
            <a:r>
              <a:rPr lang="es-ES_tradnl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como soporte </a:t>
            </a:r>
            <a:r>
              <a:rPr lang="es-ES_tradnl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de la Medida de  Cooperación del PDR 2020</a:t>
            </a:r>
            <a:endParaRPr lang="es-E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>
              <a:buNone/>
            </a:pPr>
            <a:endParaRPr lang="es-E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43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68662" y="275401"/>
            <a:ext cx="7670527" cy="650285"/>
          </a:xfrm>
        </p:spPr>
        <p:txBody>
          <a:bodyPr>
            <a:normAutofit fontScale="90000"/>
          </a:bodyPr>
          <a:lstStyle/>
          <a:p>
            <a:pPr algn="r"/>
            <a:r>
              <a:rPr lang="es-ES" sz="3600" b="1" dirty="0" smtClean="0"/>
              <a:t>AMBITO DE ACTUACION DE KATILU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84487" y="1350293"/>
            <a:ext cx="9296614" cy="4787812"/>
          </a:xfrm>
        </p:spPr>
        <p:txBody>
          <a:bodyPr>
            <a:noAutofit/>
          </a:bodyPr>
          <a:lstStyle/>
          <a:p>
            <a:pPr marL="659294" indent="-659294" algn="just">
              <a:buFont typeface="+mj-lt"/>
              <a:buAutoNum type="arabicPeriod" startAt="5"/>
            </a:pPr>
            <a:r>
              <a:rPr lang="es-E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Infraestructura </a:t>
            </a:r>
            <a:r>
              <a:rPr lang="es-E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de emprendimiento en ALIMENTACIÓN en Euskadi</a:t>
            </a:r>
            <a:r>
              <a:rPr lang="es-ES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es-ES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estructurar </a:t>
            </a:r>
            <a:r>
              <a:rPr lang="es-ES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todas las acciones que existen </a:t>
            </a:r>
            <a:r>
              <a:rPr lang="es-ES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en </a:t>
            </a:r>
            <a:r>
              <a:rPr lang="es-ES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relación con el emprendimiento en el </a:t>
            </a:r>
            <a:r>
              <a:rPr lang="es-ES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sector, desde la idea al negocio. Ofrecer a los emprendedores, inversores y a todos los agentes las herramientas necesarias para dar forma a los proyectos- modelo y plan de negocio-, acelerarlos, financiarlos, etc. Euskadi un lugar ideal para invertir en ALIMENTACIÓN </a:t>
            </a:r>
          </a:p>
          <a:p>
            <a:pPr marL="659294" indent="-659294" algn="just">
              <a:buFont typeface="+mj-lt"/>
              <a:buAutoNum type="arabicPeriod" startAt="5"/>
            </a:pPr>
            <a:r>
              <a:rPr lang="es-ES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Impulsar </a:t>
            </a:r>
            <a:r>
              <a:rPr lang="es-E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proyectos innovadores que integren </a:t>
            </a:r>
            <a:r>
              <a:rPr lang="es-E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y vertebren la </a:t>
            </a:r>
            <a:r>
              <a:rPr lang="es-E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cadena de </a:t>
            </a:r>
            <a:r>
              <a:rPr lang="es-E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valor: </a:t>
            </a:r>
            <a:r>
              <a:rPr lang="es-ES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apoyar en la definición del modelo y plan de negocio, el consorcio, el pacto de socios, el diseño técnico del proyecto, etc.</a:t>
            </a:r>
          </a:p>
          <a:p>
            <a:pPr marL="659294" indent="-659294" algn="just">
              <a:buFont typeface="+mj-lt"/>
              <a:buAutoNum type="arabicPeriod" startAt="5"/>
            </a:pPr>
            <a:r>
              <a:rPr lang="es-E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Ampliar </a:t>
            </a:r>
            <a:r>
              <a:rPr lang="es-E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la red de colaboradores de </a:t>
            </a:r>
            <a:r>
              <a:rPr lang="es-ES" sz="24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Katillu</a:t>
            </a:r>
            <a:r>
              <a:rPr lang="es-ES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para disponer de un equipo donde estén todos los agentes de Euskadi involucrados en promover la innovación en alimentación.</a:t>
            </a:r>
            <a:endParaRPr lang="es-E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196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9108D-712E-42EB-A00D-687540E0B8FE}" type="slidenum">
              <a:rPr lang="es-ES" smtClean="0">
                <a:latin typeface="Sakkal Majalla" panose="02000000000000000000" pitchFamily="2" charset="-78"/>
                <a:cs typeface="Sakkal Majalla" panose="02000000000000000000" pitchFamily="2" charset="-78"/>
              </a:rPr>
              <a:pPr>
                <a:defRPr/>
              </a:pPr>
              <a:t>15</a:t>
            </a:fld>
            <a:endParaRPr lang="es-E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773063" y="910574"/>
            <a:ext cx="3544997" cy="64172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17208" tIns="58604" rIns="117208" bIns="58604">
            <a:spAutoFit/>
          </a:bodyPr>
          <a:lstStyle/>
          <a:p>
            <a:pPr>
              <a:defRPr/>
            </a:pPr>
            <a:r>
              <a:rPr lang="es-ES" sz="1500" b="1" dirty="0" err="1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Bottom</a:t>
            </a:r>
            <a:r>
              <a:rPr lang="es-ES" sz="15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Up: </a:t>
            </a:r>
            <a:r>
              <a:rPr lang="es-ES" sz="15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En  línea con la medida de cooperación del PDR 2020 (Referencia 40 GO y 90 </a:t>
            </a:r>
            <a:r>
              <a:rPr lang="es-ES" sz="1500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EI)</a:t>
            </a:r>
            <a:endParaRPr lang="es-ES" sz="13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6564496" y="910574"/>
            <a:ext cx="2203658" cy="64172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208" tIns="58604" rIns="117208" bIns="58604">
            <a:spAutoFit/>
          </a:bodyPr>
          <a:lstStyle/>
          <a:p>
            <a:pPr>
              <a:defRPr/>
            </a:pPr>
            <a:r>
              <a:rPr lang="es-ES" sz="15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Top Down: </a:t>
            </a:r>
            <a:r>
              <a:rPr lang="es-ES" sz="15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s-ES" sz="1500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Prioridades de la propia  Viceconsejería</a:t>
            </a:r>
            <a:endParaRPr lang="es-ES" sz="13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526090" y="5172116"/>
            <a:ext cx="2203658" cy="11525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208" tIns="58604" rIns="117208" bIns="58604">
            <a:spAutoFit/>
          </a:bodyPr>
          <a:lstStyle/>
          <a:p>
            <a:pPr algn="just">
              <a:defRPr/>
            </a:pPr>
            <a:r>
              <a:rPr lang="es-ES" sz="15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Agenda Talleres y Jornadas  </a:t>
            </a:r>
            <a:r>
              <a:rPr lang="es-ES" sz="15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para generar </a:t>
            </a:r>
            <a:r>
              <a:rPr lang="es-ES" sz="1500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cultura de innovación a través de casos de éxito</a:t>
            </a:r>
            <a:endParaRPr lang="es-ES" sz="13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826937" y="5172116"/>
            <a:ext cx="2300849" cy="11525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208" tIns="58604" rIns="117208" bIns="58604">
            <a:spAutoFit/>
          </a:bodyPr>
          <a:lstStyle/>
          <a:p>
            <a:pPr algn="just">
              <a:defRPr/>
            </a:pPr>
            <a:r>
              <a:rPr lang="es-ES" sz="15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Capacitación</a:t>
            </a:r>
            <a:r>
              <a:rPr lang="es-ES" sz="15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para facilitar la innovación en cooperación, a la red de desarrollo rural y agentes referentes</a:t>
            </a:r>
            <a:endParaRPr lang="es-ES" sz="13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6948983" y="5198988"/>
            <a:ext cx="1916318" cy="11525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17208" tIns="58604" rIns="117208" bIns="58604">
            <a:spAutoFit/>
          </a:bodyPr>
          <a:lstStyle/>
          <a:p>
            <a:pPr algn="just">
              <a:defRPr/>
            </a:pPr>
            <a:r>
              <a:rPr lang="es-ES" sz="15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Antena de oportunidades </a:t>
            </a:r>
            <a:r>
              <a:rPr lang="es-ES" sz="15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para la innovación y la </a:t>
            </a:r>
            <a:r>
              <a:rPr lang="es-ES" sz="1500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cooperación.</a:t>
            </a:r>
            <a:endParaRPr lang="es-ES" sz="13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9057566" y="5198988"/>
            <a:ext cx="2395924" cy="140788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17208" tIns="58604" rIns="117208" bIns="58604">
            <a:spAutoFit/>
          </a:bodyPr>
          <a:lstStyle/>
          <a:p>
            <a:pPr algn="just">
              <a:defRPr/>
            </a:pPr>
            <a:r>
              <a:rPr lang="es-ES" sz="15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Conexión a Redes y Consorcios: </a:t>
            </a:r>
          </a:p>
          <a:p>
            <a:pPr algn="just">
              <a:buFontTx/>
              <a:buChar char="-"/>
              <a:defRPr/>
            </a:pPr>
            <a:r>
              <a:rPr lang="es-ES" sz="1500" dirty="0" err="1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Agrispim</a:t>
            </a:r>
            <a:r>
              <a:rPr lang="es-ES" sz="15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Consorcio </a:t>
            </a:r>
            <a:r>
              <a:rPr lang="es-ES" sz="1500" dirty="0" err="1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Broker</a:t>
            </a:r>
            <a:r>
              <a:rPr lang="es-ES" sz="15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de Innovación</a:t>
            </a:r>
          </a:p>
          <a:p>
            <a:pPr algn="just">
              <a:buFontTx/>
              <a:buChar char="-"/>
              <a:defRPr/>
            </a:pPr>
            <a:r>
              <a:rPr lang="es-ES" sz="1500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Colaboración con otras </a:t>
            </a:r>
            <a:r>
              <a:rPr lang="es-ES" sz="1500" dirty="0" err="1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CCAAs</a:t>
            </a:r>
            <a:r>
              <a:rPr lang="es-ES" sz="1500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y Regiones Europeas</a:t>
            </a:r>
            <a:endParaRPr lang="es-ES" sz="13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178" name="AutoShape 2" descr="data:image/jpeg;base64,/9j/4AAQSkZJRgABAQAAAQABAAD/2wCEAAkGBw8NDxQNDg8PDg8ODw8NDQ8NDw8PDQ8OFBEWFhQRFBUYHCggGBolHBQUITEhJSkrLi4uFx8zODMsNygtLisBCgoKDg0OFw8QFCwcHB4sLCwsLCwsLCssLCwsKywsLCwsLCwrLCwsLCwsLCwrLCwsKywsLCwrKywsKysrNzcsK//AABEIAOcA2gMBIgACEQEDEQH/xAAbAAACAgMBAAAAAAAAAAAAAAAAAwEGAgQFB//EAD0QAAIBAgMEBQsDAwMFAAAAAAABAgMRBBIhBQYxURMiQWFxIzJSYnKBkaGxwdEHFEIzQ4JT4fEWJJKy8P/EABgBAQEBAQEAAAAAAAAAAAAAAAABAwIE/8QAHxEBAQACAgMBAQEAAAAAAAAAAAECEQMhEjFBUTIi/9oADAMBAAIRAxEAPwD3EAACAYABAEgAAhdevClFzqSUIxV3KTSSKftnfZK8MJG/Z0tRaf4x/PwDnLKT2uFevClHNUlGEV2yaSK/j988NS0p5qzXoq0fiygY3HVcRLPVqSm/Wei8F2GuXTK8t+LPi99sTP8Apxp0l4Z5fF/g5dbbuMqediKn+Lyf+tjmozSDO5W/TpYipLzqk5e1KTIRikMiioZTqzjwlJeEmjdobVxMPNr1ffJyXwZopDEgsd3Db1YqPnOFRetG0vivwdrB72UpaVYSp9660SlpGaRHczsem4bF06yvTnGa7nr8Bx5lQqSg80JOLXBxdmWHZu8s42jXWePpxVprx7GNNJyT6tgCcLioVo5qclJd3FeK7BxGgAAAAAAAkgAAkAAgABgQcnbu3qWCj1uvVavCmuPi+SNPejeSOEXRUrSrteMaa5vv7jzuvWlUk5zk5Sk7yk9W2Vlnya6jc2tteti5ZqsurfqwWkI+COeAFYW7AAZJBExRmkQkMigqYozSISGRQExRmkQkZpBUxQxIhIzSCpSGJEJGaQU/CYidGWanJxfyfii2bJ2xGv1JdWpy7JeBT0hkdNSOsctPQAOJsfa+a1Kq+twjJ9vc+87ZG0uwAAFAAAA2YSrRXGUV4tGnjMA5awk0/RbeVnHqwlB5ZKz7w5t070sfSX8k/C7NTHbTvCSo6VGrRlNdWPfbtOVcLlTycT/pzPJzq15SlJ3k1FXbfe2zYpbu4dcc8/alb6WOpcLhx4xq09k4ePClB+0sz+ZjtbBRnQlGMYppZo2SWq1Ny5NwajzxIzijZ2lh+irTh2Zrx8HqhKRWOkpGcURFDEgJSM0iEMjB8n8AoSGRRikMSCpSGRREUZpBUxRmkQkMSIqYozSIijNICUix7F2jnXRVH1l5rf8AJcvEr0UNhdO60a1QdS6XQDT2ZjOmhr58dJfk3CNgBoYnaUY9Wn15cL/xv9zZjCVleTvbW3C4TZ4utRjUVpJNfNDDU2niOipt9r6sfFha4OKjGM3GDbSdrsVmF5gzFYmZicwq5OYBmYnMKuFwOPvLQvlqrvhL6r7nFii2Y2h01N01xfm3063YdfYW7NPDpVKtqlXjrrCD9VfcOfC2qzsrdqviLSa6KD/lPi13Is+C3Uw1PWalVl67tG/gjvARrMJCKODpU/Mpwh7MIodYkA7Lq4eE/PhGXtRT+pzsTu/hqnCHRvnTdvlwOqASyVUMbu3Up6030seXCfwOQ4NOzTTXFPRo9GNDaWy6eIWqyzXCa4+/miuLh+KXFGcUPxeDnQlkmvB9klzQtIMwkZpAkZxQVKQxIhIzSCn4Ku6U1NeDXNch+Jxs6vF2j6K4e/makUMSCtzZdHPO74R1f2O4aeyqOWF+2Wvu7DdI0npJXd4cReoqa4QV37T/ANrFhbtqUrF1s9SU/Sk37g5zvSMxNxVwuVmbmJuKuGYBuYLisxtQwdSVPpYxvG7WnHTttyCl5i1bOrdJSjLttlfiio3O1u5iNZU37S+4dY3t3QACNAAAAAAAAAAGvjcJGvDJJd8X2xfNFRxGHlSm4S4r5rmXOrVjBZpNRXNuxXNsY2nWayR83+b0uuVg4zkc2KGJERRmkVmmKM0iEhkUFTFGWaMbObUY5oxbfBXaX3BI4O9eKso0U+PlJe7gvqC3UeipWVl2KxJo7Exf7jDU6vbKCze0tH80bxG0a206uSjOXKL+ehSsxat5amXDtelKK+ZULlZZ+zcxOYVcLhwbcLi8wZgH005NRXGTSXiy7YakqcFBcIpIqewaeevH1U5/D/kuBGuE+ufj9k062q6k/SS0fiji06NTCVoymrRzWclrFxejLUYzgpK0kmnxT4BbiyQERjZWXBKy8CQ6AAAAAAANnIx+3IQ6tNZ5c3fIvydcVUw8JedCL8Yq4S7VDEYmdV3nJvkuxeCMYos9TZFCX8cvsto1qmwo/wAZte0tCuPGuJFGaRntWmsJldWWk20mk7X7zXpY2lLhUj73Z/MOWzFGaRERiQUcNX2asom0sT01WVTsbtH2VwLVvDiuioNJ9ap1I+/i/gUsM878eifp/iM2GlT/ANOo/hLVFnKR+nNXWtDuhP6ouxG3Hf8AMcPe2VqUVzn9iq3LRvh/Sg/Xf0KnmK4z9m3C4u4Zg4NuGYXcLgWDdNXqTfKC+bLSVXdCXlJrnBfUtSI3w9AAAOgAAAAAAAAAAAAAAAAVnf2F8PB8qv1iyhSRft+5f9vBc6v2ZQ5Isefk/pjCtOHmzlH2ZNfQ2qW28TD+5mXKaT+fE05IXJFZ7ra2jtKpiXF1MqyJpKKaWvF6vuRpgAFr/TyXl6i5018megHn/wCni8vUfKmvqegHNeji/lxN7oXw+b0Zx+ZS7l/3gpZ8NUS4qOZe5nnmYsc8ns3MGYXmDMVmZcm4q5NwO3uvWy4lL04yj7+P2ZdjzLDV3TnGouMJKXwfA9JoVVOKnF3UoqSfc1clbcd60YAARoAAAAAAAAAAAAAAAACn7+1taVP2ptfJfcp8kdjeTF9PiZyTvGL6OHhH/e5yZIrzZ3dJaMJIbJC5IrgsgyZiEXP9OafWrT9WEfm2Xgq36fYfLh5VP9Sp8oq33LScvVx9YxFSCknF8JJp+DPLcVSdOpKm9HCTi/cz1Qoe+mE6PEKol1a0b/5rR/Z+8sTknW3DuTcVmJzFYGXC4vMTmAZcuG520s0HhpPrQ1p98e1e4pdxuFxMqU1Ug7Si7r8EdY5ar1QDQ2PtOGLpqcdJLSpHtjL8G+R6fYAAAABu2pxVtHpsTGEH5OLf+Ttx8AlunaAACgAAAOVvHtH9vRdn5SpeMOa5yN/F4mFGDqTdox+fcjz7a2OliajqS0XCEfRiHGeWo50hbQ1mEkdPOTJC2h0kLkghMkYjJI3t38B+5xVOna8cynU9iLu/jw94JN3T0jd/CdBhaVN8VBSl7UtX9bG+SBy9k6ScjejZ/wC4w8kl16flIeKWq96udcgJZuaeQZicx197Nmftq7lFeTq3nDkpdsf/ALmcPMdPLZq6NzBmF3C4Q24XF5gzAb2z9oVMNNVKbs+1fxkuTL/sbbdLFxsnlqJdam3r7uaPM8xMKri1KLaa1TTs0yO8c7i9fAo2yt8KlO0cQulj6a0qL8ndxO24VaSdBvrrVtOLiuWvaRtM5WO29o38lTen85Lt9U0tiLy8ff8AQ1ZG5sReXXgyud7q0gBrYjH0aXn1Ip8k7y+CI1bJrY7HU6Ec1SVuSXnPwRxcdvJ2UY29ef2RXsRWlUeacnJvtbK4uf4btfac8VK76sF5kE9F3vvOa0OkhckGN7JkhbQ6SFtFclNC5IbJGEkAlovG4WzclOWJkutV6sO6mu33v6IqmytnyxVaNGPa7zfowXFnqdClGnFQirRilGK7kStOLHvZgABG6QAAOftrZscXRdKWj4wl6M1wZ5XiaMqU3TmssoPLJPmexla3v2B+5j09JeWgtUv7kV2eJWXJhvuPPbk3Fu60ejWjT7AuV5zLk5hVybgMuTcVc3dl4GWInlV1FazlyXLxCxsbJwDrPNL+nHj6z5FkypKy0S0SM6dGMIqEVaMVZIhojWTRUkYxnKLvFtPmuIySFyQVjUrzlo5zfjJ2ENDZIWwhMkYNDZIXJBCmhckOYuSKhMkYSQ1oXJBCpIwa/A1ln3U2HdrE1o6LWlFrj6zITHd06m6ux/2tLPNeVqpOXqx7I/k7gAR6ZNTQIJAKkAACAYAwKjvXux018Rh15TjUprhPvXrFDkmnZpprRp6NM9pK/vFuxTxd6lO1Otzt1Z+1395WWfHvuPNQNjHYKph5unVg4SXPg1zT7Ua5XnNw1LpJxhdRzSUby0SuXrBYONCCpwWi4vtk+bKAW7d/anTR6Kb8pBaN/wA48/EjvCx1WLkh0kLkg1JaFyQ5oXJBCZIwaGyQthCpIXJDmLkghLRhJDWYSCEyQuSNiFNzajFOUnoktWyzbG3cULVMQlKXGNPjFPv5hZja0N3t33VarV1amtYQfGfe+76lyStouzgCRJG2OOgAAHQIJACQAAIBgDAgAADV2hs+jiYZK0FNdjfnRfNPsKRtjc2tSvPDvpoccvCrFcu89BJDnLCZPFqkHF5ZJxa4qSsyaNWVOSnF2lF3TR63tDZVDEq1WnGXrWtNeDKxtDcVO7w9W3KFVXXhmXD5l2xvFZ6Z7Lx8cTTzLSS0nHlL8Gy0V6jsbH4Kp0ioyqR4S6J51KPgtfkWFO6TtKN1e0k4yXc0+AdTf0uSFtDpIVJAKkhckOkjDI3ok34K4QhmEkdGlsutPhTklzn1fqb1Dd18ak/dD8sL42q41fQ6OB2DVray8nDnJdZ+CLPhdnUqXmQV/SesvibY26mH609n7NpYddSPW7ZvWT95uABGgAAAAAAAAACQAAIBgDAgAACQIJQAAAAGntDCdIrrzlw71yNwAKtJG7sijGcpKUVK0Va/iP2rhP7kf8l9zDYnnS9lfUrjXbpLCUl/bh/4pjIxS0SS8EkZAR2AAAAAAAAAAAAAAAAAAAAkAACAYABAAAEgAAAAAAAAANGnhcL0VSTXmyjp3a8AADcAAAAAAAAAAAAAAAAAAAAAAA//2Q=="/>
          <p:cNvSpPr>
            <a:spLocks noChangeAspect="1" noChangeArrowheads="1"/>
          </p:cNvSpPr>
          <p:nvPr/>
        </p:nvSpPr>
        <p:spPr bwMode="auto">
          <a:xfrm>
            <a:off x="207055" y="-144864"/>
            <a:ext cx="405659" cy="30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08" tIns="58604" rIns="117208" bIns="58604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7179" name="Picture 4" descr="https://encrypted-tbn1.gstatic.com/images?q=tbn:ANd9GcT-nOxPKdM3u24zWCl7GJZCR2jZ8-m6yKOalwX3Aaqqvb2jZT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991" y="3366889"/>
            <a:ext cx="2395924" cy="180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Rectángulo redondeado"/>
          <p:cNvSpPr/>
          <p:nvPr/>
        </p:nvSpPr>
        <p:spPr>
          <a:xfrm>
            <a:off x="3634793" y="477573"/>
            <a:ext cx="2683266" cy="386332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208" tIns="58604" rIns="117208" bIns="58604">
            <a:spAutoFit/>
          </a:bodyPr>
          <a:lstStyle/>
          <a:p>
            <a:pPr algn="ctr">
              <a:defRPr/>
            </a:pPr>
            <a:r>
              <a:rPr lang="es-ES" sz="15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Dinámica de Idea a Acción </a:t>
            </a:r>
            <a:endParaRPr lang="es-ES" sz="13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6851839" y="477573"/>
            <a:ext cx="1533899" cy="386332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208" tIns="58604" rIns="117208" bIns="58604">
            <a:spAutoFit/>
          </a:bodyPr>
          <a:lstStyle/>
          <a:p>
            <a:pPr algn="ctr">
              <a:defRPr/>
            </a:pPr>
            <a:r>
              <a:rPr lang="es-ES" sz="15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Equipo Mixtos </a:t>
            </a:r>
            <a:endParaRPr lang="es-ES" sz="13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184" name="AutoShape 26" descr="data:image/jpeg;base64,/9j/4AAQSkZJRgABAQAAAQABAAD/2wCEAAkGBxMTEhQUEhQUFhUXFhkXFBgXFxcWGBgcGBUWFxgXHRYYHyggGB0nHRUXITEhKCorLi4uFyA1ODMsNygtLisBCgoKDg0OGxAQGy8mICYsNCwtMC4sLzQsLCwsNywsLCw0LCwsLCwsLzQsLiwsLCwsLCwsLy8sLCwsLCwsLCwsLP/AABEIAKMBNQMBEQACEQEDEQH/xAAcAAEAAgMBAQEAAAAAAAAAAAAABQYCAwQHAQj/xABREAABAwEEBAkFCwkHAwUAAAABAAIDEQQFEiEGMUFRBxMiMmFxgZGhFLGywdEVIyQzQlJTYnJzkgg0Q2N0gqKz8CU1g6PC0uE2w/EWF4TT4v/EABsBAQACAwEBAAAAAAAAAAAAAAADBAECBQYH/8QAPBEAAgEDAAUHCgUFAAMAAAAAAAECAwQRBRIhMVETMkFhcZHRBhQzUoGhscHh8BUiNEJyIyQ1YvEWQ4L/2gAMAwEAAhEDEQA/APcUAQBAEAQBAEAQBAEAQBAEAQBAEAQBAEAQGE0zWNLnuDWjWXEADrJ1Ilk2jCU3iKyysXnp/YoqgPMrhsjFR+I0b3FTRoTZ1qGg7urtcdVdfhvKvb+FOQ1EMDG7jI4v/hbSneVPG1XSzr0fJqC9LNvsWPjkgrXp7b3/AKUMG5jGjxIJ8VIreCOhT0JZQ/bntb/4RU9/2p/OtE5/xH07gaKRU4LoLkLG2hupx7kcctpe7nPc7rcT51sopbieNOEeakvYalkkM45nN5rnDqJHmWGkzSUIy3o7Ir7tLebaJx1SPHrWvJw4EMrO3lvpx7kSdl04t7P05cNz2td4kV8Vo7eD6CpU0NZT/ZjsbROWHhSnb8bDG8fVLoz44h4KJ2q6Gc+r5N0X6ObXbt8CzXbwj2OTJ5fEfrtq38Ta+NFDK3mjk19AXVPbHEux7feWqx2yOVuKJ7Ht3scHDvChaa3nHqUp0nqzi0+tG9YIwgCAIAgCAIAgCAIAgIy26QWaLJ0rajY3lnubWnap4W1We6JUq31CnslJZ6tr9xDWnTqIcyN7usho9Z8Fajo6b5zSKU9M01zYt+4jptOpTzYo29Zc7zYVMtHQ6ZP77ytLTNV82KXe/A5jprat0Q6mO9blJ+H0evv+hF+LXHV3PxPg0ztX6r8B/wByeYUevv8AoY/Frjq7vqbotOLQOcyI9QcPHEVq9HUuhv79hvHTFdb0n3+LO2DTwfLhPW19fAgedRS0b6svcWIaa9aHc/HBLWTS6yv1vLD9cEeIqPFVp2NaPRnsLlPSlvPe8dvjuJqCdrxiY5rhvaQR3hVZRcXhrBejOM1mLyuo2LBsEAQBAcl53lFZ2Y5ntY3eTr6ANbj0BbRi5PCJqFvVry1Kccv77jzy/uE5xq2yMoPpJBU9jBkOs16laha+sentPJxL81xL2L5vw7yh3lek07sU0j3n6xyHU3UOxWowjHcj0VC2o0FinFL74nIticIAgCAIAgCAIAgCAIDdY7XJE7FE9zHb2ktPgsOKe8jqUoVY6s0musu1xcJkzKNtLRK35zaNeOzmu8OtVp2qfNOBd+TtKe2g9V8HtXiveej3Lf1ntTcUEgdTnN1Ob1tOY69SqThKO88tdWVe2lirHHX0P2kktCqEAQBAEAQGL3gAkkADMk5Adqyk3sRhtJZZVr200jZVsA4x3zjkz2u8B0q/R0fKW2ez4nJuNLQjspLL49H1+9pUbxvmeavGSEj5o5LfwjX21XSp29OnzUcWtd1q3Pls4dH32nApiuEAQBAEAQBAEBss1ofGcUbnNO9pI82tayjGSxJZN4TlB5g8PqLNdemsjaCdokb84Ua/u1O8FRq6PhLbB4+B1KGlqkdlVZXHp8H7i5XbecU7cUTw7eNTh1tOYXLq0Z03iSO3QuKdZZg8nYoycpml+nkdmrFBSSbUfmMPSRrPQO0hWKVBy2vcd3RuhKlxipV/LH3v74nlF53nLaHl8z3Pd06h0ADJo6Ar0YKKwj2VC3pUIalOOF995yLYnCAIAgCAIAgCAIAgCAIAgCAIDbZbS+NwfG5zXDMOaaEdoWGk1hmlSnGpFxmspnpeiXCKHUitlGu1NlGTT9sDm9Yy6lTq22NsTyekdAOOalttXq9Ps49m/tPRAa5hVDzG4+oAgCA4r2vOOzsxyHoaBznHcApaNGVWWrEguLiFCGtP6s84vu/ZbSeUcLPksGrrPziu3QtoUVs38TzF1eVLh7di4fe8i1YKgQBAEAQBAEAQBAEAQBAbLNaHxuD43FrhqI1/8joWsoqSxJZRvCcoS1ovDF+8KLpG+SxkMk1SStOTvqs+a7f4dHPlYKD1ltR9H8mY07iSldLEv2rol19vV0+4py2PooQBAEAQBAEAQBAEAQBAEAQBAEAQBAEBdtBdNXWcthnJMBya45mL2t6Nmzcq1ahrbY7zz+ltDqunVpLE+HrfU9eY4EAgggioIzBB21VA8U008M+oYOe8LYyGN0jzRrRXpO4DpJyW9Om6klGJHWqxpQc5bkeV3teT7RIZH9TW7GjcPbtXoKNKNKOrE8jcXE689eXs6kcalIAgCAIAgCAIAgCAIAgCAICt6Y31xLOLYffHjMj5LdVes7O1ZSOtouy5afKT5q97PPlIepLJc14cYMLueNvzhv61RrUtV5W49pobSTuI8lUf5171x7ePeSigO4EAQBAEAQBAEAQBAEAQBAEAQBAEAQBAekcF+k5qLJKcj8QTs2mOviO0blTuKX7keV0/o5Y85pr+Xj49/E9NVM8mUHT28i6UQg8lmbulxGXcD/EV2NH0tWGu97+B53S1xrVFSW5b+36L4lVXQOQEAQBAEAQBAEAQBAEAQBAYTyhjXOdkGgk9QFShtCLnJRW9nk142x00jpHa3GtNw2DsGSkSwe3oUY0aahHoOZZJjZBMWODhrBr/AMLWUVJYZLQrSo1I1Ib08/T27i4xSBzQ4aiAR2rmtYeGfR6VSNWCnHc1nvM1gkCAIAgCAIAgCAIAgCAICevzRl1ls8EskgxzZ8Vho5opWta56xXIUJ2qKFXXk0ug5tppFXNadOEdkf3dD++ggVKdIIAgCAIDKGUtcHNNHNILSNYINQe9YaysGsoqUXGW5n6A0bvUWmzRTDW5vKG5wycO8HsXLnHVk0fNr62dtXlS4PZ2dB5jeE/GSyP+c9x7CTTwXoqcdWCjwR8/rT16kpcWzQtyMIAgCAIAgJ679Gi+ITTTMgY7ml9DWuo5kAV2ZqjXvoU5aqWcbzo0dHSqU1UnJRT3Z/6jmvy43WcNfja+J3NkbkK6wDmaV2ZlZpX9Gccyaj2tfEjubGpQw96fSjiuuxOtEgjioXaznkANZPR7Vu7ygllTT7GmyGjb1K09SKJ1+iJOIRWiKSRvOYMiOjWadoCrw0pSlLVx7/kX5aJnh6s03w+2VxjavEdQHFwZQmlHF2Gh3Zqy7y3X/sj3rxOaqU3LVxtzj5HTfN3us0nFyFtaBwI1EHaK9II7FiN7QazKSXU2kyS4tp0Z6jNNggM0jY2EFzjQZ9pPUACexZd5b42TT7Gs/E0pUZ1JqCW1kFwjk2aKSFzhixtYaHYRjrn0DxW1K7oz/cs8MrKOno+1lC7cZft2+HxKdpboxLd74mTujJkiEjcBJABJBBqBmCFtSu6U09uO3B6ZbT5dujM01itFtY6PirO4NeCTiNcNaClMsQ1kJK8pRmo539OzBjO3BlofovNeMr4oHRhzIzIcZIBoQAMgcyXBKt3SprOc9hl7DquV5EZY7JzHuY4HWCDUg9Vadiq3Fakp85d6Pb6AqOpZpeq2vn8yy3pcUkEEE7yzBOKsocxkDnUbiNVVXVzSfSu/eXre9p1qs6UU8w3mENyyOsr7WMPFMeGOz5VThFabqubt2p5zSzzl252d5mV5TjcK2edZrPV0+BxWSB0r2xxjE9xo1o1klbecUvWXeixUnGnBznsS3ly/9srXgrjhxUrgxOr1Vw0r4dKj86jk4X/kVtrY1ZY44XiU21wOie6OQYXtNHNOsFb+cUvWXeju05xqQU4bU9x1XFdMlrlEMOHEQTyjQADWTSv9FYdxSW6SfY0Q3d1C1p8pUzg4p2YHOa6gc0lrhXUQaELPnFL1l3ong9eKktz2nVc92S2mQRQNxOOZzFANridgzTzil0ST7GRXNzTtocpVeF97CwXjwe2yKMvpG8AVIjcS6m3IgV7FiNxBvBzKGnbSrNQ2rPFbPiypqc7RI3zc01lc1kzQ0uaHihByNRs21C0hUU9xVtbulcxcqTyk8G/R24LRan+8MBwEEudQMB1itdfVmsVKkYraR3t9Qto/1Xv6FvJnT67beXCe1tYWgBgMRJY3sOYqTrO3sUVCUN0Shoe4slF0aDed/wCbe/kV65rnmtTnMgbic1peRUDIUG3bUhTTmobWdS5u6VtFSqvCbwcC3LB3W66JoY4pZGUZMMUZqDUZbtWRBz3rSM4ybS6CvSuqVWcqcHtjsZwrcshAEB6XwT3qGxTxvNA17XN/fBBH8A71Suo7UzyflFbOVSFSPSmn7P8ApBPbQkHWCQezJdxPKyfHWsPDPiyYCAIAgCA5LdasIIGuncuHpbS6tf6VPbN9y+vBe19csKesm2WThPcRJZ2fJbFUDZmaaupoXmdKzblHPA7l/slGPQkRNlv1gu+WyOa4udIHRnLC0Va47ajNrj+8q0blK3dJ787CCNZKg6TXTsJLQZ5ZZrxkbk9sPJO0ciU+cDuU1g8U6klvx4ktq9WnUkt6XiQWishbbLOWmh41rctzjhcO0EqpayarRxxK9vsqxxxJS/2AXsQMvhEJ7+LJ8SrNfZee1fIlrL+6/wDpfItOntibaYpCzOWykFw2ljmBx7KZ/uFXr6mqsHjfEvXsFUi2t8fh9/Aj+DqwNiZ5VLkZXCGEbc3UJHWR3MO9Q6PpKEeUl07ERWNNRXKS6di+/vceZcOT/hcg/WeaKMetTUv1U32Fq0X9xWfZ8Dr/ACgcrVZBuso/mP8AYr0jpUek+aGimjV6n9cB/DZ/asrcay9IZfk70FttLjssx/mM9ixEzWOrhHuRsFrdPFQxWv39hFKYi1ofTfU0f/iLn3q/On1HsvJeadvOOdql7mlj4Ml9Pcrtusfqgf8AKj9qXHooGND7b+5fX82Y2DLR60dNoHpw+xYj+mfb4G1bbpun/H5SNXA7CHW5xIzZA9zeg44217nEdqxZLNT2G/lNNxs0l0yS9zfyKzNe8otZtON3GCQvxVNderqplTVTJQOpLX1uk60bSk7ZUMflxj76+nt2krwi3vBarUJbOSWmJocS0tq4F2w7hhFehSXM4znmJT0Ja1ra2dOtvy8bc7NnzyTvA1ZwJbRO7IMY1lTq98dX/QO9TWS2uRzvKebdOnSXS2+5fUrWn9j4q8LS3YX4x/iAP87iq9xHVqM62h6vK2VN9WO7YWXQGQw3ZeFojylHJDtoowUI6i8lWLd6tKclvOTpiPLaQoUZ83fj27fgQWgukjrPbGPmmeInYhNUucDVpo4jPPFhz161Db1XCeW9nSdHS2j43Fq404LWXN3L2dxH3zaY32mcw/FmR5ZlSrS4kUB1dS79nexrN03vW7rRZtadSFCCqc7Cz2lv4W3fCYRugHpu9inteazh+Ti/oTf+3yRsvC0Os9y2YROLDLITIW5Eg4zSo6mjqbRYilKs8mtGEa+lajqLOqtmfZ9TZwcWl80drs8rnPjMVQHEmlag0rq/4WLhKLTRrpunCjOlWprEtboNHBDlaZidkJ9NnsW11zUSeUnoIL/b5Mi+EO6eItji0e9y++s3co8oV+1U9RC3oT1odhb0LdcvbJPfH8r9m73Enpw7+z7sH6qv+XH7VpR9JIqaJX97cvr+bKMrR6IIAgN9ltj464DStK9lfatXFPeRVKUamNYvelNi4q0yDY4429Tsz44h2K1aVNeknw2dx8Bv6PJV5Loe1e365IpWCmEAQBAfHuoCdyjq1FThKb3JZ7jKWXghJnVqTtqvmFWrKrUdSe9vJeaxHBdOFD4+H7n/AFFX9Kc+PYdLSHPj2FLXLKBb9DfzO8/uP+3MunY+hq9niXbf0NXs+TILRr87s330fphU7b00e1Feh6WPaiY0g/vf/Hg80StV/wBZ7V8iav8AqvavkTF4XwLNe7y8+9PaxktdVCxtHdh8CVZnX5K7edzxksTrcndNvc8Jmq3XwyW8LHDARxEL2BmHmk01jeAKAdqxOvGdxCENyNZVYzrwhDmo864bo62iZ26UDvib7ApKUsXk11eBZtZYuqq4rwN/5Qn55Zf2UfzHroSOrR6T5of/ANM3p9+PRsyytxrL0h9/J8/OrX+yn+YxYiZrdBO3DGbbcPEuztFiALd5YASBl9TE0D9WFUqSVeEsb0z0dpSloy6pa/NqRSfU/o8d7Nun/wDd11/cj+VEorj0UOwvaG/XXX8vmzGxf9PT/tA9OJYj+mfb4G1X/Nw/j8pHzgY/PZP2d382FLL0j7PAz5UfpI/zXwkUW0c932j51Ue89DDmrsNawbF+sDzZrifIDR89oAYdvJcP/qf3q5F6lvnizzdaKuNMKDWVCO32/wDUYcLUYdPZ7Q3mzQNI6wSfM9qxeLMlLijbyclq0qlF74yf33pnRol/ct4faPoMW1H0EiLSX+VodnzZ54qR6c+g0W9Oo6c1OO9BrJ6Nwt/nUX3DfTevWWvNZ5byc/Ty/l8kfdJP7nsP2z5pFin6aRix/wApX7PAy4KefavufWVi66DHlDzaX8jDgn+PtH3B9Jqzc7kbeUXoqf8AL5M3T/Droa7XNYzQ7ywAV7MFD1xlYX9OrjoZHD+y0m4/tqfH/vxNOnP5hdn3X/biWaPPkSaJ/WXP8vnIo6tHoQgCAs2hej/lfG5czB/Fj/2qCtUcMHI0pfea6nXn3YPT9MbmM8QcwVkjqQPnA85vXlUdXSorKvyc8Pcz5dpK05anrR5y966V4Hm67h5gIAgCA12nmO6iqWkv0lX+LN6fORDP1HqXzVby7Lcy7cKArLZ3jmOio076Or5nDvXT0mvzRfRg6OkOdF9GCLhuNnuc+1PLg/jA2PVhIxNacqZ54s/qqBW0fNnVe/OwhVGPm7qPfnYd+hYrZLyAzcYchtPIm1Kax9FVS4eJJbLNGqlw8SE0UjLrZZgM/fWnsacR8AVUtIt1orrILfbVj2kpfhre/wD8iEd3Fj1KzX/We1fIlq7br/6XyNPCC74fN0Bg/wAtp9aj0g/7iXs+CMXvpn7PgceiQ+G2f7wesqOz9PHtI7b00e05OE+zcbPbGgZk1b1tY0jzeKs1KnJ3mt1k8qvJ3Tl1/LBxflCD4XZSOabKMLt9JH18CO9duR6Gj0nzRfkaL3k52QfaAG1yr+bNy351HYs9BiXpDZ+T4w+UWt9MhZqduNpp4LVSW4nnSk0p42ZxnrN/BvfPk1tZiPvcvvT93KPJPY6nYSuXbVNSp1PYe505aecWrxzo/mXs3+75Fm4YIGxQ2KJgo1mNregNbGAO5WLxJRikcryanKpVrVJb3jPtyR9kFNHpum0D04/Yo1+mfaWam3TcP4/JmPAyfhsn7O7+ZEll6R9ngZ8p/wBJH+a+EimGzudNxdKOdJgptqXUpTrVXDcsHe5SMaWv0JZ9xLab3A2xWgQseXji2vJIAIJLhTLqr2qSvSVOWqiloq+leUOVlHG1ovd73PZnWGxWa0WptmLIxIWkAlznNzOZFKEv71cnTg6cYylg85bXdeN3Wr0aTmm8Z4JfaODT+xRm7LI6KVszYH8UJG0oQWkbCdrGhaXEVyUcPONhZ0PWmtIVY1I6rmtbD4/bZzaJD+xbwpmcRy6MDM/P3LWj6CZLpL/K0M8PmypaLXN5Xao4MWEPrV1K0DWlxy7KdqrUqfKTUTt6Qu/NLeVbGcdHa8HLeti4meWEODsEjmYtVcLi2tNmpazjqycSW3rcrRjVaxlJ47S9cLR+FxDdA305PYvW2vMPPeTi/tpP/Z/BGeko/sew/b9UmX9blin6aRrY/wCUr9ngfeCvI2t2wQ/7j6li66DHlBtVJf7GPBR8daDugPpD2LNzuRt5Q+jpr/Y4eDa9RFauLf8AFzji3A6q/I8SW/vLa4hmOV0E+nLZ1bfXjzobV2dPj7CY4VLMIYbDEKkMa9oPQ0RAepaWzy5MpeT9R1atao+lp9+TzxWz04QBAez8GN2GGxh7hR0zuM/d1M8BX95c64lrTPB6eueVunFbo7Pb0+HsLcoDilM0s0YJJmgGZzkYNu9zRv3jb16+naXiX5J+xnD0ho5turSXavmvmvt0pdU4QQBAarTzHdRVLSX6Sr/Fm9PnIiF80L5aLo0zfHEIZomTsbkzHkQBqGYIIGzJdClfuENSUcot0ryUY6kllHFpHpLLa8LS1scbObG3VWlKk7TTLYorm7lW2Ywl0Gle5lVwnsXA57gvqSyS8ZHQ1FHtOpw3dB3FR29xKjLWRpRrSpS1olg/9aQx4nWexRRyuBGPk5V181oJ6qhXfxCEdsIJMs+eQjl04JPiVWC2ubM2Z3KcJBIa/KIdiNesrnxqNVFN785KcZtSUntecm+/7z8ptD5sOHHTk1rTC1rddBXUtrirytRzxjJtWqcpNz4mq6bbxE0ctMWBwdStK9FdixRqcnNT4GKc9SalwMr5t3HzyTYcON1aVrTIAZ7dSV6vK1HPiKs9eblxNl4aaWZsUUN52IWqNgpDI3DjbkBgNaUyAzDswMxlVduxuVUhqy3r4HasKrqQ1elfDiVrSnS43hFHZLJZ22SxROxYW0q450qGim0mmeZqSclPWrxprrPR6N0VVu58Ire/kuL+HT1yGhN/C7zJhixh8RYBiw0Nah1aGvSqFO4cZOT25PXXeiKdajCjTeqovPHt9vWQgVc65Y9LNLHW2OztezC6JpD3Yq4yQ0F1Kcnm1261PWruokmtxytHaLjZTqSi8qT2LG5bfExj0kAu11i4s4nS48dcqVBpTfVviirf0uTwbS0e3fq61tijjBG3De8llnZNFzm7DqcCKFp6CFHTm4S1kWry1hdUXSnufu6y8f8Ar6wh3HiwDynXi5FMXzsdK16cNVb85p51tXaee/A7xx5F1/6e7p3cMfLOCj3per7TaHTz8oucC4DKjRQYW7gAKBVJzc5a0j0NvbRt6KpUtmFs7eL9pJadaQMttp42NrmsaxrGB1Acqk5AkDNx2qS4qqpLKKuibGVnQ5ObTbbbwZWLSGNt2z2N7Xl75A+JwphbmyoJJqOadQ+VsSNVKk4M1q2E5X8LqLWEsPi9/j7j5oZpSbE94cwSwyjDKw7dYqK5HIkUOuqUK3Jt5WUzOlNGq8jFxlqzjtT+/tFhZppYLM17rvsbmTPBGKSlG13ctxpq5IoDRTecU4bacdpzHoe9uXGN3VTguhdPuXftPP3zFzi9xq4nESdpJqSqecvJ6VQUY6q3bi1aaX+y2zslja5oETWUdStQXOOonLleC9daeiT47Tj6LsZ2dJ05tN6zez2L5Hfo9pLZxZvJLdE6SEOxRubzmEkneCMycwflEalmpSlra0HtK17o+vy/nNrLEsYedz+Pv7TovDSayQWeWC7ontMuUkj61pSmVSSciRsAqVrGlOUk5vcRUdHXVatGteST1dyX3j45IvQvSBljfMZGucHxFjcNNdaitSMunwUlam54wXNKWM7uMFBpYedvArzHEEEEgjMEZEHepjptJrDLPpppQ22ss1Gua+NruMrShc4MrhodXJOumtQUaTg2cjRejZWcqmWmpNY7Fnf3lXU52AgJrRG4nWy0NjzwDlSnc0axXedQ6+hRVampHJz9JXqtKDn07l2/Tee8xsDQAAAAKADUANQXMPnTbbyzJDAQFfv7RaOer2e9ybwOS77Q9Yz61ct7yVLY9qOdd6OhW/NHZL49viUO87qlgdSVtK6nDNruo+rWuvSrQqrMWeer21Sg8TXgcalIDVaeY7qKpaS/SVf4s3p85EQvmhfCAIAgCAIAgCAyijLiGtBc46gBUnsCxJqKy9xmMXJ6sVlljsegfHMItfJaRzGnldBLtTabgubU0xyUs0N/HoO9o/RtSE1VqbMdHHtfh3lKvu432OTinAYfkOAo1zd49Y2Lt213G6hykXt6eKZ9ZsLijWorklhLZjgR6sF0IAgCAIAgCAIAgCAIAgOyPUOpewtPQQ7EQS3masGAgCAIAgCA6btsEk8jYomlz3GgHnJOwDXVaykorLIa9eFCm6lR4SPctFNHmWKERtzec5H/ADneoDYPaVzalRzeWfPtIX07yrrvcty4Lx4k0oygEAQBAU7hGdyYR9Zx7gPauno3fI4umX+WC62UhdU4BIt0ctEkBlYwFpBoKgOI3gHZ2rk6Vu6ULarGT/ay/b2FeolUitj7yuWi7po+fFI3pLTTv1L5xCvTnzZJ+0sTt6sOdFr2fPccmIKXBDlH1DIQCqGMmcMTn5Ma5x+qC7zLEpKPOeO02jGU+am+xZJSy6NWp/6PCN7yG+GvwVSpf0Ifuz2feC7T0bcz/bjt2fX3E7YdCAM5pCfqsFB+I5nuCo1dLPdTj3+B0aOhUttWWepeP/Cy2G7ooRSJjW7yNZ63HMrmVa9Sq8zeTr0benRWIRwdSiJis6TzQzsMJYH7n6sJ3tO/w6107KNSjJVE8dXHtI6WlJ2tTWo7+ng+o8kvuxT2d3KAcw814Boeg55HoXr7arSrrZv4HprXT0rhbMJ8PtkX5e7o7lZ5GJc/Ea3V3fUeXu6O5ORiPxGt1d31Hl7ujuTkYj8RrdXd9R5e7o7k5GI/Ea3V3fUeXu6O5ORiPxGt1d31Hl7ujuTkYj8RrdXd9R5e7o7k5GI/Ea3V3fUeXu6O5ORiPxGt1d31Hl7ujuTkYj8RrdXd9R5e7o7k5GI/Ea3V3fUeXu6O5ORiPxGr1fftO2yXnqDxTpHrC71tcqMIwlw3m9O/y8TWOsk10S+fUMhAEAQEjcdyTWuTi4W1PynHJrRvcdnnOxaTqRgssq3d5StYa9R9i6X2Hs+iujEVijo3lSOHvkhGZ6B81vQudUqOb2ng9IaRqXk8y2RW5fe9k6oznhAEAQBAUnhGdnAOiQ+guro1bJPs+ZwdNPbBdvyInRW4zaJMTx70w8r6x+YPX0dasXdzyUcLe/vJUsLN155lzVv6+rxPR5mcggD5NAB1ZBeX0hB1LWpFb3F/A9XTwpIg18oOmapbMx3OY13W0HzraNScdzaNJU4S5yTOZ1zWc64IvwN9ilV1WX733kLs7d74LuRiLjs30EX4G+xZ87r+u+8wrG2X/rj3I3x3dC3mxRjqY0epRuvUe+T7ySNvSjuiu5HSBTUoyXAQyEAQHHe8xbC8jXq7zT1qa3ipVEmQ15ONNtFRXXOUYyxhwLXAEHIgioPYsxk4vK3mYycXlPDKhfOhlaus5p9Rx9F3qPeuxb6U/bV7zt2ul8flrd6+a8CoWmzPjdhkaWuGwin/AJHSuxCcZrMXlHbp1IVFrQeUalsbhAEAQBAEAQBAFkGYVyKwkak5dUlY+o0/rvXVtZZp9h2bKblS29Gw7FYLYQBorkMzsQw3jay/aN8G0klH2s8Wz6MULz1nUzxPUqlS5S2RPN33lBThmNv+Z8ej6/DtPTbuu+KBgjhYGMGwecnWT0lU5Scnlnk61epXm51HlnUsEQQBAEAQBAVHSy7X2i0wRt1YHFztjRiFT4ZDeujaVY0qUpPicbSFvKvXhCPB5fBFnsNkZExscYo1ooPWTvJ1qjUnKcnKW86tKlGlBQhuRvWhIQ9ts+E9B1exfN9N6MlaVnKK/JLd1dXh1e0v0amsus5lxSYIAgCAIAgCAICOv/4l3W30grFr6VFe69GyrLqnMCAIDTarIyRuGRrXDcRXu3LeFSdN5i8G9OrOm8weCtXhoTG7OF5Z9V3Kb2HWPFdOlpWa2VFns+/A61HTE1sqLPZv8PgVy26NWmPXGXDezleAz8F0qd/Qqfux27PodOlpG3qfux27PoRT2EGhBB3HIq2mmsoupprKMUMhAEAQBAfQFLThlmGZK0YJm5RVhp871BdC05j7TrWOym+0mrRdc7GCR8UjGE0DnNLQSRXKuvUVZU4t4TJ4XNGc9SMk3wTORbE5lE6hB3EHuKw9xrJZTR+kwuQfKwgCAIAgCAIAgPmEVrTPVXq/8nvQxjpPqGQgPj2gihzCjq0oVYOE1lPoZlNp5Rwy3aPkmnQc15e58lqcnmjPHU9vv3/EsRuX0o5rRYy0VJC4t/oKrZ0eVlJNZxsz0k0Kym8HMuGTBAEBus9mL9Wreulo7RVa+b1NiW9vd2dv3wI6lRQ3nR7mu3jxXX/8VuPXj7/Ai85jwHua7ePFP/Fbj14+/wAB5zHgReklgLYHGo1t9ILD8nq1t/VlNNLt6SG4rqUGsFQ4krHmsuJQ1xxJTzWXEa44kp5rLiNccSU81lxGuOJKeay4jXHElPNZcTGujVPYGvFHtY4fWAPnW0aNSG2MsG8K8oPMW12EbPolZnfowPslzfAGitRrXMf395bhpS4j+7vwcEugcB1PkHa0/wClTq8rrfj3liOm6y3pfftOd3B+3ZM7taD61Ir2p0xXeSrTsumHvNZ4Pv1/8H/6W3nsvV9/0Nvx3/T3/Q2s4P2bZndjB7VlXr6Y+80enZdEPedMegkA1vlPUWj1Fb/iNToSInpus90V7/E74NErI39HiP1nOPhWiilfVn0leelLqX7sdiR6JoLd8UcLuLjY3lnNrQDzW7V1NHTlKk3J52+BpGvUqR/PJvtZPXlYI543RStxMcKEeYjcQcwehdCMnF5RLQrTo1FUg8NHhOk1xSWOcxvzbrjfse3YevYRvXTp1FNZPolhewu6SnHf0rg/vcRCkLp+krM6rGne0eZcdnyuaxJo2IahAEAQBAEAQBAEAQBAEBy3lzO0LgeUn6F9qJ7fnkQvnheCA32WzF56Np9S6uitFVL6pwgt7+S6/hvfQnFUqKC6yYjYAKDUvpFChToU1TprCRQbbeWZKUwEBFaTRk2Z9NlD2BwJ8FTv4t0JYI6nNKKvOlUIAgCAIAgCAIAgCAIAgCAIC6aIRkQVPynkjqyHnBXe0bFqjniyzSX5SbXQJSG0q0fZbIDG7J4zjf8ANd7DqI9gUlOo4PJe0ffTtKuut3SuK8eB4VbrG+GR0cjcL2Gjh/WsbarpxkpLKPodGrCrBTg8pn6Duh9YITviYe9gXJlvZ80uVitNdb+J1rBCEAQBAEAQBAEAQBAEAQHLeXM7QuB5SfoX2ont+eRC+eF432WzF56Np9S6uitFVL6pwgt7+S6/hvfQnFUqKC6yYjYAKDUvpFChToU1TprCRQbbeWZKUwEAQHxzQQQcwcisNZ2MFPvPRp7STDym7q8odGetcSvo6cXmntXvK0qTW4jfcqf6J/cVU81reqzTUlwHuVP9E/8ACU81reqxqS4D3Kn+if8AhKea1vVY1JcB7lT/AET/AMJTzWt6rGpLgPcqf6J/4Snmtb1WNSXAe5U/0T/wlPNa3qsakuA9yp/on/hKea1vVY1JcB7lT/RP/CU81reqxqS4D3Kn+if+Ep5rW9VjUlwOR7SCQQQRkQdYUDTTwzB8QwbbPZnvNGNLiMzQVW8Kc5vEVkyk3uJa7tG5XkcYMDdurEegDZ2q5R0fUm/z7F7ySNJveXGGINaGtFABQDqXdjFRSityLCWDNbGQgKdwhaKeVR8bEPf2DV9I35vWNndtynoVdR4e47mhtJ+bT5Oo/wAj9z4+PeT2jDq2OzE/Qx+gFHU5zOdfrFzUX+z+JJrQqBAEAQBAEAQBAEAQBAEBy3lzO0LgeUn6F9qJ7fnkfZLMXno2n1LyWitFVL6pwgt7+S6/hvfQnZqVFBdZMRsAFBqX0ehQp0Kap01hIoNtvLMlKYCAIAgCAIAgCAIAgCAIAgCAICFv+5BMMbKCQDsd0Hp3H+hQvLNVVrR53xIqlPW2reUt7SCQQQRkQdYXAaaeGVyf0M+Nf9j/AFBdPRfpJdhLR3lvXbLAQBAEAQHwBAfUAQBAEAQBAEAQBAEAQBAarTDiFOlUNI2XnlJUm8LKb7Eb056jyZsYAKDUrVChToU1TprCRq228syUpgIAgCAIAgCAIAgCAIAgCAIAgCAICFv+5RMMbKCQDsd0Hp3H+hQvLNVVrR53xI6lPW2reReh7SJpAQQQyhB1jlBU9GJqrJPgR0ecy3LtlgIAgCAIAgCAIAgCAIAgCAIAgCAIAgCAIAgCAIAgCAIAgCAIAgCAIAgCAIAgCAIDl4homDgBicwgnfQsp51DqRVXWS2teBrj82TqUxsEAQBAEAQBAEAQBAf/2Q=="/>
          <p:cNvSpPr>
            <a:spLocks noChangeAspect="1" noChangeArrowheads="1"/>
          </p:cNvSpPr>
          <p:nvPr/>
        </p:nvSpPr>
        <p:spPr bwMode="auto">
          <a:xfrm>
            <a:off x="207055" y="-1695384"/>
            <a:ext cx="8873794" cy="353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08" tIns="58604" rIns="117208" bIns="58604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6172" name="Picture 28" descr="http://www.mujeresemprenden.com/wp-content/uploads/2014/10/1-comunicaci%C3%B3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0697" y="3943982"/>
            <a:ext cx="1450486" cy="5776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24 Rectángulo redondeado"/>
          <p:cNvSpPr/>
          <p:nvPr/>
        </p:nvSpPr>
        <p:spPr>
          <a:xfrm>
            <a:off x="3113981" y="1710333"/>
            <a:ext cx="5750139" cy="14181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17208" tIns="58604" rIns="117208" bIns="58604">
            <a:spAutoFit/>
          </a:bodyPr>
          <a:lstStyle/>
          <a:p>
            <a:pPr marL="113952" indent="-113952" algn="ctr" eaLnBrk="0" hangingPunct="0">
              <a:spcBef>
                <a:spcPct val="20000"/>
              </a:spcBef>
              <a:defRPr/>
            </a:pPr>
            <a:r>
              <a:rPr lang="es-ES" sz="1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	1. </a:t>
            </a:r>
            <a:r>
              <a:rPr lang="es-ES" sz="1800" b="1" u="sng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Provocar y Facilitar </a:t>
            </a:r>
          </a:p>
          <a:p>
            <a:pPr marL="113952" indent="-113952" algn="ctr" eaLnBrk="0" hangingPunct="0">
              <a:spcBef>
                <a:spcPct val="20000"/>
              </a:spcBef>
              <a:defRPr/>
            </a:pPr>
            <a:r>
              <a:rPr lang="es-ES" sz="1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Proyectos de Innovación en Cooperación, </a:t>
            </a:r>
            <a:r>
              <a:rPr lang="es-ES" sz="18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en línea con la medida de cooperación del PDR 2020  y para el entorno facilitador por encargo de Viceconsejería 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1293105" y="3727358"/>
            <a:ext cx="3258412" cy="105034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17208" tIns="58604" rIns="117208" bIns="58604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s-ES" sz="18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Construir </a:t>
            </a:r>
            <a:r>
              <a:rPr lang="es-ES" sz="1800" b="1" u="sng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cultura de innovación y cooperación</a:t>
            </a:r>
            <a:r>
              <a:rPr lang="es-ES" sz="1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, </a:t>
            </a:r>
            <a:r>
              <a:rPr lang="es-ES" sz="18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en colaboración con los </a:t>
            </a:r>
            <a:r>
              <a:rPr lang="es-ES" sz="1800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agentes de la cadena de valor</a:t>
            </a:r>
            <a:endParaRPr lang="es-ES" sz="18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7139080" y="3727358"/>
            <a:ext cx="3450083" cy="105034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7208" tIns="58604" rIns="117208" bIns="58604">
            <a:spAutoFit/>
          </a:bodyPr>
          <a:lstStyle/>
          <a:p>
            <a:pPr marL="113952" indent="-113952" algn="ctr" eaLnBrk="0" hangingPunct="0">
              <a:spcBef>
                <a:spcPct val="20000"/>
              </a:spcBef>
              <a:defRPr/>
            </a:pPr>
            <a:r>
              <a:rPr lang="es-ES" sz="1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	3. </a:t>
            </a:r>
            <a:r>
              <a:rPr lang="es-ES" sz="1800" b="1" u="sng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Gestión del Conocimiento </a:t>
            </a:r>
            <a:r>
              <a:rPr lang="es-ES" sz="18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para la innovación y la cooperación, en el entorno de Viceconsejería </a:t>
            </a:r>
          </a:p>
        </p:txBody>
      </p:sp>
      <p:pic>
        <p:nvPicPr>
          <p:cNvPr id="28" name="Picture 41" descr="Katil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870" y="3943982"/>
            <a:ext cx="1336789" cy="61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48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2700511" y="846237"/>
            <a:ext cx="8677203" cy="5832648"/>
            <a:chOff x="1764568" y="414189"/>
            <a:chExt cx="8677203" cy="5832648"/>
          </a:xfrm>
        </p:grpSpPr>
        <p:sp>
          <p:nvSpPr>
            <p:cNvPr id="3" name="2 Rectángulo redondeado"/>
            <p:cNvSpPr/>
            <p:nvPr/>
          </p:nvSpPr>
          <p:spPr>
            <a:xfrm>
              <a:off x="5220952" y="5166717"/>
              <a:ext cx="1634480" cy="108012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S" sz="4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I+D</a:t>
              </a:r>
            </a:p>
          </p:txBody>
        </p:sp>
        <p:sp>
          <p:nvSpPr>
            <p:cNvPr id="4" name="3 Elipse"/>
            <p:cNvSpPr/>
            <p:nvPr/>
          </p:nvSpPr>
          <p:spPr>
            <a:xfrm>
              <a:off x="4932920" y="2142381"/>
              <a:ext cx="2160240" cy="193089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S" sz="7200" dirty="0" err="1">
                  <a:latin typeface="Sakkal Majalla" panose="02000000000000000000" pitchFamily="2" charset="-78"/>
                  <a:cs typeface="Sakkal Majalla" panose="02000000000000000000" pitchFamily="2" charset="-78"/>
                </a:rPr>
                <a:t>i&amp;C</a:t>
              </a:r>
              <a:endParaRPr lang="es-ES" sz="7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5" name="5 Conector recto de flecha"/>
            <p:cNvCxnSpPr/>
            <p:nvPr/>
          </p:nvCxnSpPr>
          <p:spPr>
            <a:xfrm flipV="1">
              <a:off x="5869719" y="4230564"/>
              <a:ext cx="0" cy="79216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7 Conector recto de flecha"/>
            <p:cNvCxnSpPr/>
            <p:nvPr/>
          </p:nvCxnSpPr>
          <p:spPr>
            <a:xfrm>
              <a:off x="6228494" y="4302001"/>
              <a:ext cx="0" cy="792163"/>
            </a:xfrm>
            <a:prstGeom prst="straightConnector1">
              <a:avLst/>
            </a:prstGeom>
            <a:ln w="38100">
              <a:solidFill>
                <a:srgbClr val="92D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8 CuadroTexto"/>
            <p:cNvSpPr txBox="1"/>
            <p:nvPr/>
          </p:nvSpPr>
          <p:spPr>
            <a:xfrm>
              <a:off x="3996469" y="4662364"/>
              <a:ext cx="1654175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s-ES" sz="14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</a:rPr>
                <a:t>Transferencia I+D </a:t>
              </a:r>
            </a:p>
          </p:txBody>
        </p:sp>
        <p:sp>
          <p:nvSpPr>
            <p:cNvPr id="8" name="9 CuadroTexto"/>
            <p:cNvSpPr txBox="1">
              <a:spLocks noChangeArrowheads="1"/>
            </p:cNvSpPr>
            <p:nvPr/>
          </p:nvSpPr>
          <p:spPr bwMode="auto">
            <a:xfrm>
              <a:off x="6444394" y="4662364"/>
              <a:ext cx="14652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s-ES" altLang="es-ES" sz="1400">
                  <a:solidFill>
                    <a:srgbClr val="92D050"/>
                  </a:solidFill>
                </a:rPr>
                <a:t>Necesidad I+D  </a:t>
              </a:r>
            </a:p>
          </p:txBody>
        </p:sp>
        <p:sp>
          <p:nvSpPr>
            <p:cNvPr id="9" name="11 Rectángulo redondeado"/>
            <p:cNvSpPr/>
            <p:nvPr/>
          </p:nvSpPr>
          <p:spPr>
            <a:xfrm>
              <a:off x="8245288" y="2502421"/>
              <a:ext cx="2088232" cy="108012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S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Mercado/</a:t>
              </a:r>
            </a:p>
            <a:p>
              <a:pPr algn="ctr">
                <a:defRPr/>
              </a:pPr>
              <a:r>
                <a:rPr lang="es-ES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Usuario </a:t>
              </a:r>
              <a:r>
                <a:rPr lang="es-ES" sz="24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/Clientes</a:t>
              </a:r>
              <a:endParaRPr lang="es-ES" sz="24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0" name="12 Rectángulo redondeado"/>
            <p:cNvSpPr/>
            <p:nvPr/>
          </p:nvSpPr>
          <p:spPr>
            <a:xfrm>
              <a:off x="1764568" y="2286397"/>
              <a:ext cx="2088232" cy="18002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S" sz="24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Vertebrar la Cadena </a:t>
              </a:r>
              <a:r>
                <a:rPr lang="es-ES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de </a:t>
              </a:r>
              <a:r>
                <a:rPr lang="es-ES" sz="24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Valor</a:t>
              </a:r>
              <a:endParaRPr lang="es-ES" sz="24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1" name="13 Conector recto de flecha"/>
            <p:cNvCxnSpPr/>
            <p:nvPr/>
          </p:nvCxnSpPr>
          <p:spPr>
            <a:xfrm>
              <a:off x="3996469" y="3078039"/>
              <a:ext cx="720725" cy="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16 Conector recto de flecha"/>
            <p:cNvCxnSpPr/>
            <p:nvPr/>
          </p:nvCxnSpPr>
          <p:spPr>
            <a:xfrm flipH="1">
              <a:off x="7236556" y="3006601"/>
              <a:ext cx="720725" cy="0"/>
            </a:xfrm>
            <a:prstGeom prst="straightConnector1">
              <a:avLst/>
            </a:prstGeom>
            <a:ln>
              <a:solidFill>
                <a:schemeClr val="tx2"/>
              </a:solidFill>
              <a:prstDash val="sysDash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25 Rectángulo redondeado"/>
            <p:cNvSpPr/>
            <p:nvPr/>
          </p:nvSpPr>
          <p:spPr>
            <a:xfrm>
              <a:off x="5004928" y="414189"/>
              <a:ext cx="2088232" cy="108012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S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Modelo de Negocio </a:t>
              </a:r>
            </a:p>
          </p:txBody>
        </p:sp>
        <p:cxnSp>
          <p:nvCxnSpPr>
            <p:cNvPr id="14" name="26 Conector recto de flecha"/>
            <p:cNvCxnSpPr/>
            <p:nvPr/>
          </p:nvCxnSpPr>
          <p:spPr>
            <a:xfrm>
              <a:off x="5725256" y="1638176"/>
              <a:ext cx="0" cy="431800"/>
            </a:xfrm>
            <a:prstGeom prst="straightConnector1">
              <a:avLst/>
            </a:prstGeom>
            <a:ln>
              <a:solidFill>
                <a:srgbClr val="7030A0"/>
              </a:solidFill>
              <a:prstDash val="sysDash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29 CuadroTexto"/>
            <p:cNvSpPr txBox="1">
              <a:spLocks noChangeArrowheads="1"/>
            </p:cNvSpPr>
            <p:nvPr/>
          </p:nvSpPr>
          <p:spPr bwMode="auto">
            <a:xfrm>
              <a:off x="5436331" y="2285876"/>
              <a:ext cx="1117614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s-ES" altLang="es-ES" dirty="0">
                  <a:solidFill>
                    <a:srgbClr val="FFFF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Proyectos </a:t>
              </a:r>
            </a:p>
          </p:txBody>
        </p:sp>
        <p:sp>
          <p:nvSpPr>
            <p:cNvPr id="16" name="32 CuadroTexto"/>
            <p:cNvSpPr txBox="1"/>
            <p:nvPr/>
          </p:nvSpPr>
          <p:spPr>
            <a:xfrm>
              <a:off x="3132869" y="4086101"/>
              <a:ext cx="2016899" cy="4462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s-E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Procesos Diferentes </a:t>
              </a:r>
            </a:p>
          </p:txBody>
        </p:sp>
        <p:sp>
          <p:nvSpPr>
            <p:cNvPr id="17" name="33 CuadroTexto"/>
            <p:cNvSpPr txBox="1"/>
            <p:nvPr/>
          </p:nvSpPr>
          <p:spPr>
            <a:xfrm>
              <a:off x="7236556" y="5483639"/>
              <a:ext cx="2941831" cy="4462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s-E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Nuevos Productos mejorados  </a:t>
              </a: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9" name="42 CuadroTexto"/>
            <p:cNvSpPr txBox="1"/>
            <p:nvPr/>
          </p:nvSpPr>
          <p:spPr>
            <a:xfrm>
              <a:off x="2988406" y="1758107"/>
              <a:ext cx="1729961" cy="4462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s-E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Nuevos Servicios</a:t>
              </a: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0" name="44 CuadroTexto"/>
            <p:cNvSpPr txBox="1"/>
            <p:nvPr/>
          </p:nvSpPr>
          <p:spPr>
            <a:xfrm>
              <a:off x="2880425" y="590366"/>
              <a:ext cx="1944750" cy="800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Modelo de </a:t>
              </a:r>
              <a:r>
                <a:rPr lang="es-E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Gestión Avanzado</a:t>
              </a: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1" name="45 CuadroTexto"/>
            <p:cNvSpPr txBox="1"/>
            <p:nvPr/>
          </p:nvSpPr>
          <p:spPr>
            <a:xfrm>
              <a:off x="8281965" y="1205558"/>
              <a:ext cx="2159806" cy="11541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Formas de hacer y relacionarse diferentes </a:t>
              </a:r>
            </a:p>
          </p:txBody>
        </p:sp>
        <p:cxnSp>
          <p:nvCxnSpPr>
            <p:cNvPr id="22" name="21 Conector recto de flecha"/>
            <p:cNvCxnSpPr/>
            <p:nvPr/>
          </p:nvCxnSpPr>
          <p:spPr>
            <a:xfrm flipH="1">
              <a:off x="3925031" y="3366964"/>
              <a:ext cx="792163" cy="0"/>
            </a:xfrm>
            <a:prstGeom prst="straightConnector1">
              <a:avLst/>
            </a:prstGeom>
            <a:ln>
              <a:solidFill>
                <a:schemeClr val="accent3"/>
              </a:solidFill>
              <a:prstDash val="sysDash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27 Conector recto de flecha"/>
            <p:cNvCxnSpPr/>
            <p:nvPr/>
          </p:nvCxnSpPr>
          <p:spPr>
            <a:xfrm flipV="1">
              <a:off x="6157056" y="1566739"/>
              <a:ext cx="0" cy="431800"/>
            </a:xfrm>
            <a:prstGeom prst="straightConnector1">
              <a:avLst/>
            </a:prstGeom>
            <a:ln w="38100">
              <a:solidFill>
                <a:srgbClr val="92D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35 Conector recto de flecha"/>
            <p:cNvCxnSpPr/>
            <p:nvPr/>
          </p:nvCxnSpPr>
          <p:spPr>
            <a:xfrm>
              <a:off x="7309581" y="3438401"/>
              <a:ext cx="647700" cy="0"/>
            </a:xfrm>
            <a:prstGeom prst="straightConnector1">
              <a:avLst/>
            </a:prstGeom>
            <a:ln w="38100">
              <a:solidFill>
                <a:srgbClr val="92D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29 CuadroTexto"/>
            <p:cNvSpPr txBox="1">
              <a:spLocks noChangeArrowheads="1"/>
            </p:cNvSpPr>
            <p:nvPr/>
          </p:nvSpPr>
          <p:spPr bwMode="auto">
            <a:xfrm>
              <a:off x="5596836" y="3438401"/>
              <a:ext cx="904415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s-ES" altLang="es-ES" dirty="0">
                  <a:solidFill>
                    <a:srgbClr val="FFFF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Cultura </a:t>
              </a:r>
            </a:p>
          </p:txBody>
        </p:sp>
      </p:grpSp>
      <p:sp>
        <p:nvSpPr>
          <p:cNvPr id="26" name="1 Título"/>
          <p:cNvSpPr txBox="1">
            <a:spLocks/>
          </p:cNvSpPr>
          <p:nvPr/>
        </p:nvSpPr>
        <p:spPr>
          <a:xfrm>
            <a:off x="4277704" y="81590"/>
            <a:ext cx="7670527" cy="650285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1172078" rtl="0" eaLnBrk="1" latinLnBrk="0" hangingPunct="1">
              <a:spcBef>
                <a:spcPct val="0"/>
              </a:spcBef>
              <a:buNone/>
              <a:defRPr sz="4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600" b="1" smtClean="0"/>
              <a:t>ASPECTOS RELEVANTES DE UN PROYECTO i &amp; C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198166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52538" y="1590675"/>
            <a:ext cx="9590087" cy="2814638"/>
          </a:xfrm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s-ES" altLang="es-ES" sz="61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Algunos Ejemplos de Proyectos Innovadores y </a:t>
            </a:r>
            <a:r>
              <a:rPr lang="es-ES" altLang="es-ES" sz="61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e</a:t>
            </a:r>
            <a:r>
              <a:rPr lang="es-ES" altLang="es-ES" sz="61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n Cooperación</a:t>
            </a:r>
            <a:r>
              <a:rPr lang="es-ES" altLang="es-ES" sz="6100" dirty="0" smtClean="0">
                <a:latin typeface="Sakkal Majalla" pitchFamily="2" charset="-78"/>
                <a:cs typeface="Sakkal Majalla" pitchFamily="2" charset="-78"/>
              </a:rPr>
              <a:t/>
            </a:r>
            <a:br>
              <a:rPr lang="es-ES" altLang="es-ES" sz="6100" dirty="0" smtClean="0">
                <a:latin typeface="Sakkal Majalla" pitchFamily="2" charset="-78"/>
                <a:cs typeface="Sakkal Majalla" pitchFamily="2" charset="-78"/>
              </a:rPr>
            </a:br>
            <a:r>
              <a:rPr lang="es-ES" altLang="es-ES" sz="6100" dirty="0" smtClean="0">
                <a:latin typeface="Sakkal Majalla" pitchFamily="2" charset="-78"/>
                <a:cs typeface="Sakkal Majalla" pitchFamily="2" charset="-78"/>
              </a:rPr>
              <a:t/>
            </a:r>
            <a:br>
              <a:rPr lang="es-ES" altLang="es-ES" sz="6100" dirty="0" smtClean="0">
                <a:latin typeface="Sakkal Majalla" pitchFamily="2" charset="-78"/>
                <a:cs typeface="Sakkal Majalla" pitchFamily="2" charset="-78"/>
              </a:rPr>
            </a:br>
            <a:endParaRPr lang="es-ES" altLang="es-ES" sz="6100" dirty="0" smtClean="0">
              <a:latin typeface="Frutiger Linotype" charset="0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490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" t="2042" r="-712" b="13370"/>
          <a:stretch/>
        </p:blipFill>
        <p:spPr>
          <a:xfrm>
            <a:off x="3348583" y="463137"/>
            <a:ext cx="8568952" cy="595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2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91"/>
          <a:stretch/>
        </p:blipFill>
        <p:spPr>
          <a:xfrm>
            <a:off x="3276575" y="402507"/>
            <a:ext cx="8605206" cy="57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1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ANTECEDENTES</a:t>
            </a:r>
            <a:endParaRPr lang="es-E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796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6" b="12579"/>
          <a:stretch/>
        </p:blipFill>
        <p:spPr>
          <a:xfrm>
            <a:off x="3169255" y="846237"/>
            <a:ext cx="871865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3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9" b="10721"/>
          <a:stretch/>
        </p:blipFill>
        <p:spPr>
          <a:xfrm>
            <a:off x="2988543" y="486197"/>
            <a:ext cx="891403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7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3" b="9661"/>
          <a:stretch/>
        </p:blipFill>
        <p:spPr>
          <a:xfrm>
            <a:off x="3720277" y="270173"/>
            <a:ext cx="8125249" cy="601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1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" b="14834"/>
          <a:stretch/>
        </p:blipFill>
        <p:spPr>
          <a:xfrm>
            <a:off x="3420591" y="558205"/>
            <a:ext cx="87694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1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52"/>
          <a:stretch/>
        </p:blipFill>
        <p:spPr>
          <a:xfrm>
            <a:off x="3420591" y="630213"/>
            <a:ext cx="8447758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6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93813" y="1104900"/>
            <a:ext cx="9678987" cy="4916488"/>
          </a:xfrm>
        </p:spPr>
        <p:txBody>
          <a:bodyPr vert="horz"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/>
            <a:r>
              <a:rPr lang="es-ES" altLang="es-ES" sz="3600" b="1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La cadena de valor de la alimentación: </a:t>
            </a:r>
            <a:br>
              <a:rPr lang="es-ES" altLang="es-ES" sz="3600" b="1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es-ES" altLang="es-ES" sz="3600" b="1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es-ES" altLang="es-ES" sz="3600" b="1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es-ES" altLang="es-ES" sz="3600" b="1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es-ES" altLang="es-ES" sz="3600" b="1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es-ES" altLang="es-ES" sz="3600" b="1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es-ES" altLang="es-ES" sz="3600" b="1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es-ES" altLang="es-ES" sz="3600" b="1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10,6 % del PIB y 96.500 empleos directos</a:t>
            </a:r>
            <a:r>
              <a:rPr lang="es-ES" altLang="es-ES" sz="4000" b="1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es-ES" altLang="es-ES" sz="4000" b="1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es-ES" altLang="es-ES" sz="3600" b="1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un sector estratégico para  la economía de Euskadi</a:t>
            </a:r>
            <a:endParaRPr lang="es-ES" altLang="es-ES" sz="6600" b="1" smtClean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1805372" y="1484393"/>
          <a:ext cx="8958461" cy="1947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79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 bwMode="auto">
          <a:xfrm>
            <a:off x="2772519" y="163513"/>
            <a:ext cx="9221044" cy="5508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r">
              <a:defRPr/>
            </a:pPr>
            <a:r>
              <a:rPr lang="es-ES" alt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  <a:cs typeface="Consolas" pitchFamily="49" charset="0"/>
              </a:rPr>
              <a:t>Las claves competitivas en la cadena de valor ALIMENTACION</a:t>
            </a:r>
          </a:p>
        </p:txBody>
      </p:sp>
      <p:sp>
        <p:nvSpPr>
          <p:cNvPr id="31746" name="2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950913" indent="-36512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463675" indent="-2921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2051050" indent="-2921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636838" indent="-2921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3094038" indent="-292100" defTabSz="565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551238" indent="-292100" defTabSz="565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4008438" indent="-292100" defTabSz="565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465638" indent="-292100" defTabSz="565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6F80B750-94AC-466E-881C-9E46E71709A5}" type="slidenum">
              <a:rPr lang="es-ES" altLang="es-ES" sz="1500">
                <a:solidFill>
                  <a:srgbClr val="898989"/>
                </a:solidFill>
              </a:rPr>
              <a:pPr/>
              <a:t>4</a:t>
            </a:fld>
            <a:endParaRPr lang="es-ES" altLang="es-ES" sz="1500">
              <a:solidFill>
                <a:srgbClr val="898989"/>
              </a:solidFill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1155707" y="2034461"/>
          <a:ext cx="6931761" cy="4263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Flecha derecha"/>
          <p:cNvSpPr>
            <a:spLocks noChangeArrowheads="1"/>
          </p:cNvSpPr>
          <p:nvPr/>
        </p:nvSpPr>
        <p:spPr bwMode="auto">
          <a:xfrm>
            <a:off x="5403850" y="2343150"/>
            <a:ext cx="1343025" cy="388938"/>
          </a:xfrm>
          <a:prstGeom prst="rightArrow">
            <a:avLst>
              <a:gd name="adj1" fmla="val 50000"/>
              <a:gd name="adj2" fmla="val 50005"/>
            </a:avLst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7208" tIns="58604" rIns="117208" bIns="58604" anchor="ctr"/>
          <a:lstStyle/>
          <a:p>
            <a:pPr algn="ctr" eaLnBrk="1" hangingPunct="1"/>
            <a:endParaRPr lang="es-ES" altLang="es-ES_tradnl">
              <a:solidFill>
                <a:srgbClr val="FFFFFF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7 Rectángulo redondeado"/>
          <p:cNvSpPr>
            <a:spLocks noChangeArrowheads="1"/>
          </p:cNvSpPr>
          <p:nvPr/>
        </p:nvSpPr>
        <p:spPr bwMode="auto">
          <a:xfrm>
            <a:off x="6840538" y="2290763"/>
            <a:ext cx="2492375" cy="4778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17208" tIns="58604" rIns="117208" bIns="58604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65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65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65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65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altLang="es-ES" sz="2100" b="1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Cuota mercado pequeña</a:t>
            </a:r>
          </a:p>
        </p:txBody>
      </p:sp>
      <p:sp>
        <p:nvSpPr>
          <p:cNvPr id="9" name="8 Rectángulo redondeado"/>
          <p:cNvSpPr>
            <a:spLocks noChangeArrowheads="1"/>
          </p:cNvSpPr>
          <p:nvPr/>
        </p:nvSpPr>
        <p:spPr bwMode="auto">
          <a:xfrm>
            <a:off x="6553200" y="3616325"/>
            <a:ext cx="2492375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17208" tIns="58604" rIns="117208" bIns="58604" anchor="ctr"/>
          <a:lstStyle/>
          <a:p>
            <a:pPr algn="ctr" eaLnBrk="1" hangingPunct="1">
              <a:defRPr/>
            </a:pPr>
            <a:r>
              <a:rPr lang="es-ES" sz="2000" b="1" dirty="0">
                <a:solidFill>
                  <a:schemeClr val="bg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Crecer: Ampliar Mercados</a:t>
            </a:r>
          </a:p>
        </p:txBody>
      </p:sp>
      <p:sp>
        <p:nvSpPr>
          <p:cNvPr id="10" name="9 Abrir llave"/>
          <p:cNvSpPr>
            <a:spLocks/>
          </p:cNvSpPr>
          <p:nvPr/>
        </p:nvSpPr>
        <p:spPr bwMode="auto">
          <a:xfrm>
            <a:off x="8950325" y="3073400"/>
            <a:ext cx="574675" cy="1558925"/>
          </a:xfrm>
          <a:prstGeom prst="leftBrace">
            <a:avLst>
              <a:gd name="adj1" fmla="val 8339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7208" tIns="58604" rIns="117208" bIns="58604" anchor="ctr"/>
          <a:lstStyle/>
          <a:p>
            <a:pPr algn="ctr" eaLnBrk="1" hangingPunct="1"/>
            <a:endParaRPr lang="es-ES" altLang="es-ES_tradnl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5853" name="10 CuadroTexto"/>
          <p:cNvSpPr txBox="1">
            <a:spLocks noChangeArrowheads="1"/>
          </p:cNvSpPr>
          <p:nvPr/>
        </p:nvSpPr>
        <p:spPr bwMode="auto">
          <a:xfrm>
            <a:off x="9444038" y="2921000"/>
            <a:ext cx="1914525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208" tIns="58604" rIns="117208" bIns="5860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65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65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65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65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" altLang="es-ES" sz="2100">
                <a:latin typeface="Sakkal Majalla" pitchFamily="2" charset="-78"/>
                <a:cs typeface="Sakkal Majalla" pitchFamily="2" charset="-78"/>
              </a:rPr>
              <a:t>Nuevos canales</a:t>
            </a:r>
          </a:p>
          <a:p>
            <a:pPr eaLnBrk="1" hangingPunct="1"/>
            <a:r>
              <a:rPr lang="es-ES" altLang="es-ES" sz="2100">
                <a:latin typeface="Sakkal Majalla" pitchFamily="2" charset="-78"/>
                <a:cs typeface="Sakkal Majalla" pitchFamily="2" charset="-78"/>
              </a:rPr>
              <a:t>Nuevos Mercados</a:t>
            </a:r>
          </a:p>
          <a:p>
            <a:pPr eaLnBrk="1" hangingPunct="1"/>
            <a:r>
              <a:rPr lang="es-ES" altLang="es-ES" sz="2100">
                <a:latin typeface="Sakkal Majalla" pitchFamily="2" charset="-78"/>
                <a:cs typeface="Sakkal Majalla" pitchFamily="2" charset="-78"/>
              </a:rPr>
              <a:t>Internacionalización</a:t>
            </a:r>
          </a:p>
        </p:txBody>
      </p:sp>
      <p:sp>
        <p:nvSpPr>
          <p:cNvPr id="35854" name="11 CuadroTexto"/>
          <p:cNvSpPr txBox="1">
            <a:spLocks noChangeArrowheads="1"/>
          </p:cNvSpPr>
          <p:nvPr/>
        </p:nvSpPr>
        <p:spPr bwMode="auto">
          <a:xfrm>
            <a:off x="9444038" y="4103688"/>
            <a:ext cx="17748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208" tIns="58604" rIns="117208" bIns="5860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65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65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65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65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" altLang="es-ES" sz="2100">
                <a:latin typeface="Sakkal Majalla" pitchFamily="2" charset="-78"/>
                <a:cs typeface="Sakkal Majalla" pitchFamily="2" charset="-78"/>
              </a:rPr>
              <a:t>Nuevos Productos</a:t>
            </a:r>
          </a:p>
          <a:p>
            <a:pPr eaLnBrk="1" hangingPunct="1"/>
            <a:r>
              <a:rPr lang="es-ES" altLang="es-ES" sz="2100">
                <a:latin typeface="Sakkal Majalla" pitchFamily="2" charset="-78"/>
                <a:cs typeface="Sakkal Majalla" pitchFamily="2" charset="-78"/>
              </a:rPr>
              <a:t>Mismos Productos</a:t>
            </a:r>
          </a:p>
        </p:txBody>
      </p:sp>
      <p:sp>
        <p:nvSpPr>
          <p:cNvPr id="13" name="12 Flecha izquierda y derecha"/>
          <p:cNvSpPr>
            <a:spLocks noChangeArrowheads="1"/>
          </p:cNvSpPr>
          <p:nvPr/>
        </p:nvSpPr>
        <p:spPr bwMode="auto">
          <a:xfrm rot="-3999460">
            <a:off x="3648869" y="3386932"/>
            <a:ext cx="692150" cy="506412"/>
          </a:xfrm>
          <a:prstGeom prst="leftRightArrow">
            <a:avLst>
              <a:gd name="adj1" fmla="val 50000"/>
              <a:gd name="adj2" fmla="val 50001"/>
            </a:avLst>
          </a:prstGeom>
          <a:solidFill>
            <a:srgbClr val="12203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08" tIns="58604" rIns="117208" bIns="58604" anchor="ctr"/>
          <a:lstStyle/>
          <a:p>
            <a:pPr algn="ctr" eaLnBrk="1" hangingPunct="1"/>
            <a:endParaRPr lang="es-ES" altLang="es-ES_tradnl">
              <a:solidFill>
                <a:srgbClr val="FFFFFF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13 Llamada de flecha cuádruple"/>
          <p:cNvSpPr>
            <a:spLocks/>
          </p:cNvSpPr>
          <p:nvPr/>
        </p:nvSpPr>
        <p:spPr bwMode="auto">
          <a:xfrm>
            <a:off x="4062413" y="3421063"/>
            <a:ext cx="1436687" cy="950912"/>
          </a:xfrm>
          <a:custGeom>
            <a:avLst/>
            <a:gdLst>
              <a:gd name="T0" fmla="*/ 0 w 1079495"/>
              <a:gd name="T1" fmla="*/ 571744 h 790769"/>
              <a:gd name="T2" fmla="*/ 259333 w 1079495"/>
              <a:gd name="T3" fmla="*/ 360027 h 790769"/>
              <a:gd name="T4" fmla="*/ 259333 w 1079495"/>
              <a:gd name="T5" fmla="*/ 465885 h 790769"/>
              <a:gd name="T6" fmla="*/ 495962 w 1079495"/>
              <a:gd name="T7" fmla="*/ 465885 h 790769"/>
              <a:gd name="T8" fmla="*/ 495962 w 1079495"/>
              <a:gd name="T9" fmla="*/ 296604 h 790769"/>
              <a:gd name="T10" fmla="*/ 826368 w 1079495"/>
              <a:gd name="T11" fmla="*/ 296604 h 790769"/>
              <a:gd name="T12" fmla="*/ 826368 w 1079495"/>
              <a:gd name="T13" fmla="*/ 211717 h 790769"/>
              <a:gd name="T14" fmla="*/ 696704 w 1079495"/>
              <a:gd name="T15" fmla="*/ 211717 h 790769"/>
              <a:gd name="T16" fmla="*/ 956035 w 1079495"/>
              <a:gd name="T17" fmla="*/ 0 h 790769"/>
              <a:gd name="T18" fmla="*/ 1215366 w 1079495"/>
              <a:gd name="T19" fmla="*/ 211717 h 790769"/>
              <a:gd name="T20" fmla="*/ 1085701 w 1079495"/>
              <a:gd name="T21" fmla="*/ 211717 h 790769"/>
              <a:gd name="T22" fmla="*/ 1085701 w 1079495"/>
              <a:gd name="T23" fmla="*/ 296604 h 790769"/>
              <a:gd name="T24" fmla="*/ 1416107 w 1079495"/>
              <a:gd name="T25" fmla="*/ 296604 h 790769"/>
              <a:gd name="T26" fmla="*/ 1416107 w 1079495"/>
              <a:gd name="T27" fmla="*/ 465885 h 790769"/>
              <a:gd name="T28" fmla="*/ 1652737 w 1079495"/>
              <a:gd name="T29" fmla="*/ 465885 h 790769"/>
              <a:gd name="T30" fmla="*/ 1652737 w 1079495"/>
              <a:gd name="T31" fmla="*/ 360027 h 790769"/>
              <a:gd name="T32" fmla="*/ 1912070 w 1079495"/>
              <a:gd name="T33" fmla="*/ 571744 h 790769"/>
              <a:gd name="T34" fmla="*/ 1652737 w 1079495"/>
              <a:gd name="T35" fmla="*/ 783459 h 790769"/>
              <a:gd name="T36" fmla="*/ 1652737 w 1079495"/>
              <a:gd name="T37" fmla="*/ 677602 h 790769"/>
              <a:gd name="T38" fmla="*/ 1416107 w 1079495"/>
              <a:gd name="T39" fmla="*/ 677602 h 790769"/>
              <a:gd name="T40" fmla="*/ 1416107 w 1079495"/>
              <a:gd name="T41" fmla="*/ 846882 h 790769"/>
              <a:gd name="T42" fmla="*/ 1085701 w 1079495"/>
              <a:gd name="T43" fmla="*/ 846882 h 790769"/>
              <a:gd name="T44" fmla="*/ 1085701 w 1079495"/>
              <a:gd name="T45" fmla="*/ 931769 h 790769"/>
              <a:gd name="T46" fmla="*/ 1215366 w 1079495"/>
              <a:gd name="T47" fmla="*/ 931769 h 790769"/>
              <a:gd name="T48" fmla="*/ 956035 w 1079495"/>
              <a:gd name="T49" fmla="*/ 1143486 h 790769"/>
              <a:gd name="T50" fmla="*/ 696704 w 1079495"/>
              <a:gd name="T51" fmla="*/ 931769 h 790769"/>
              <a:gd name="T52" fmla="*/ 826368 w 1079495"/>
              <a:gd name="T53" fmla="*/ 931769 h 790769"/>
              <a:gd name="T54" fmla="*/ 826368 w 1079495"/>
              <a:gd name="T55" fmla="*/ 846882 h 790769"/>
              <a:gd name="T56" fmla="*/ 495962 w 1079495"/>
              <a:gd name="T57" fmla="*/ 846882 h 790769"/>
              <a:gd name="T58" fmla="*/ 495962 w 1079495"/>
              <a:gd name="T59" fmla="*/ 677602 h 790769"/>
              <a:gd name="T60" fmla="*/ 259333 w 1079495"/>
              <a:gd name="T61" fmla="*/ 677602 h 790769"/>
              <a:gd name="T62" fmla="*/ 259333 w 1079495"/>
              <a:gd name="T63" fmla="*/ 783459 h 790769"/>
              <a:gd name="T64" fmla="*/ 0 w 1079495"/>
              <a:gd name="T65" fmla="*/ 571744 h 7907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79495"/>
              <a:gd name="T100" fmla="*/ 0 h 790769"/>
              <a:gd name="T101" fmla="*/ 1079495 w 1079495"/>
              <a:gd name="T102" fmla="*/ 790769 h 79076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79495" h="790769">
                <a:moveTo>
                  <a:pt x="0" y="395385"/>
                </a:moveTo>
                <a:lnTo>
                  <a:pt x="146411" y="248974"/>
                </a:lnTo>
                <a:lnTo>
                  <a:pt x="146411" y="322179"/>
                </a:lnTo>
                <a:lnTo>
                  <a:pt x="280005" y="322179"/>
                </a:lnTo>
                <a:lnTo>
                  <a:pt x="280005" y="205114"/>
                </a:lnTo>
                <a:lnTo>
                  <a:pt x="466542" y="205114"/>
                </a:lnTo>
                <a:lnTo>
                  <a:pt x="466542" y="146411"/>
                </a:lnTo>
                <a:lnTo>
                  <a:pt x="393337" y="146411"/>
                </a:lnTo>
                <a:lnTo>
                  <a:pt x="539748" y="0"/>
                </a:lnTo>
                <a:lnTo>
                  <a:pt x="686158" y="146411"/>
                </a:lnTo>
                <a:lnTo>
                  <a:pt x="612953" y="146411"/>
                </a:lnTo>
                <a:lnTo>
                  <a:pt x="612953" y="205114"/>
                </a:lnTo>
                <a:lnTo>
                  <a:pt x="799490" y="205114"/>
                </a:lnTo>
                <a:lnTo>
                  <a:pt x="799490" y="322179"/>
                </a:lnTo>
                <a:lnTo>
                  <a:pt x="933084" y="322179"/>
                </a:lnTo>
                <a:lnTo>
                  <a:pt x="933084" y="248974"/>
                </a:lnTo>
                <a:lnTo>
                  <a:pt x="1079495" y="395385"/>
                </a:lnTo>
                <a:lnTo>
                  <a:pt x="933084" y="541795"/>
                </a:lnTo>
                <a:lnTo>
                  <a:pt x="933084" y="468590"/>
                </a:lnTo>
                <a:lnTo>
                  <a:pt x="799490" y="468590"/>
                </a:lnTo>
                <a:lnTo>
                  <a:pt x="799490" y="585655"/>
                </a:lnTo>
                <a:lnTo>
                  <a:pt x="612953" y="585655"/>
                </a:lnTo>
                <a:lnTo>
                  <a:pt x="612953" y="644358"/>
                </a:lnTo>
                <a:lnTo>
                  <a:pt x="686158" y="644358"/>
                </a:lnTo>
                <a:lnTo>
                  <a:pt x="539748" y="790769"/>
                </a:lnTo>
                <a:lnTo>
                  <a:pt x="393337" y="644358"/>
                </a:lnTo>
                <a:lnTo>
                  <a:pt x="466542" y="644358"/>
                </a:lnTo>
                <a:lnTo>
                  <a:pt x="466542" y="585655"/>
                </a:lnTo>
                <a:lnTo>
                  <a:pt x="280005" y="585655"/>
                </a:lnTo>
                <a:lnTo>
                  <a:pt x="280005" y="468590"/>
                </a:lnTo>
                <a:lnTo>
                  <a:pt x="146411" y="468590"/>
                </a:lnTo>
                <a:lnTo>
                  <a:pt x="146411" y="541795"/>
                </a:lnTo>
                <a:lnTo>
                  <a:pt x="0" y="39538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40404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17208" tIns="58604" rIns="117208" bIns="58604" anchor="ctr"/>
          <a:lstStyle/>
          <a:p>
            <a:pPr algn="ctr" eaLnBrk="1" hangingPunct="1">
              <a:defRPr/>
            </a:pPr>
            <a:r>
              <a:rPr lang="es-ES" sz="1300" b="1" dirty="0" err="1"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I+D+i</a:t>
            </a:r>
            <a:endParaRPr lang="es-ES" sz="1300" b="1" dirty="0"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5" name="14 Rectángulo redondeado"/>
          <p:cNvSpPr>
            <a:spLocks noChangeArrowheads="1"/>
          </p:cNvSpPr>
          <p:nvPr/>
        </p:nvSpPr>
        <p:spPr bwMode="auto">
          <a:xfrm>
            <a:off x="4686300" y="1119188"/>
            <a:ext cx="4646613" cy="58578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17208" tIns="58604" rIns="117208" bIns="58604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ES" altLang="es-ES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La Mayoría de </a:t>
            </a:r>
            <a:r>
              <a:rPr lang="es-ES" altLang="es-ES" sz="21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las explotaciones y empresas vascas son </a:t>
            </a:r>
            <a:r>
              <a:rPr lang="es-ES" altLang="es-ES" sz="2100" b="1" dirty="0" err="1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micropymes</a:t>
            </a:r>
            <a:r>
              <a:rPr lang="es-ES" altLang="es-ES" sz="21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y están focalizadas </a:t>
            </a:r>
            <a:r>
              <a:rPr lang="es-ES" altLang="es-ES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en </a:t>
            </a:r>
          </a:p>
        </p:txBody>
      </p:sp>
      <p:sp>
        <p:nvSpPr>
          <p:cNvPr id="17" name="16 Flecha abajo"/>
          <p:cNvSpPr/>
          <p:nvPr/>
        </p:nvSpPr>
        <p:spPr>
          <a:xfrm>
            <a:off x="7800975" y="2938463"/>
            <a:ext cx="287338" cy="584200"/>
          </a:xfrm>
          <a:prstGeom prst="downArrow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08" tIns="58604" rIns="117208" bIns="58604" anchor="ctr"/>
          <a:lstStyle/>
          <a:p>
            <a:pPr algn="ctr" eaLnBrk="1" hangingPunct="1"/>
            <a:endParaRPr lang="es-ES" altLang="es-ES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3" name="2 Conector angular"/>
          <p:cNvCxnSpPr>
            <a:stCxn id="15" idx="1"/>
          </p:cNvCxnSpPr>
          <p:nvPr/>
        </p:nvCxnSpPr>
        <p:spPr>
          <a:xfrm rot="10800000" flipV="1">
            <a:off x="4379913" y="1412875"/>
            <a:ext cx="306387" cy="638175"/>
          </a:xfrm>
          <a:prstGeom prst="bentConnector2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80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35853" grpId="0"/>
      <p:bldP spid="35854" grpId="0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59213" y="157163"/>
            <a:ext cx="8096250" cy="692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_tradnl" alt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  <a:cs typeface="Consolas" pitchFamily="49" charset="0"/>
              </a:rPr>
              <a:t>Desafíos Globales del Sector de la Alimentación</a:t>
            </a:r>
            <a:endParaRPr lang="es-ES" alt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Corbel" pitchFamily="34" charset="0"/>
              <a:cs typeface="Consolas" pitchFamily="49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9825" y="1525588"/>
            <a:ext cx="10696575" cy="44592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ts val="1600"/>
              </a:lnSpc>
              <a:buClr>
                <a:srgbClr val="ED5805"/>
              </a:buClr>
              <a:buFont typeface="Wingdings" pitchFamily="2" charset="2"/>
              <a:buChar char="Ø"/>
            </a:pPr>
            <a:r>
              <a:rPr lang="es-ES_tradnl" altLang="es-ES" sz="2400" b="1" dirty="0" smtClean="0">
                <a:latin typeface="Sakkal Majalla" pitchFamily="2" charset="-78"/>
                <a:cs typeface="Sakkal Majalla" pitchFamily="2" charset="-78"/>
              </a:rPr>
              <a:t>Aumento de la población mundial</a:t>
            </a:r>
            <a:r>
              <a:rPr lang="es-ES" altLang="es-ES" sz="2400" dirty="0" smtClean="0">
                <a:latin typeface="Sakkal Majalla" pitchFamily="2" charset="-78"/>
                <a:cs typeface="Sakkal Majalla" pitchFamily="2" charset="-78"/>
              </a:rPr>
              <a:t>, </a:t>
            </a:r>
            <a:r>
              <a:rPr lang="es-ES_tradnl" altLang="es-ES" sz="2400" dirty="0" smtClean="0">
                <a:latin typeface="Sakkal Majalla" pitchFamily="2" charset="-78"/>
                <a:cs typeface="Sakkal Majalla" pitchFamily="2" charset="-78"/>
              </a:rPr>
              <a:t>implicará </a:t>
            </a:r>
            <a:r>
              <a:rPr lang="es-ES_tradnl" altLang="es-ES" sz="2400" u="sng" dirty="0" smtClean="0">
                <a:latin typeface="Sakkal Majalla" pitchFamily="2" charset="-78"/>
                <a:cs typeface="Sakkal Majalla" pitchFamily="2" charset="-78"/>
              </a:rPr>
              <a:t>una mayor demanda de alimentos y encarecimiento de las materias primas</a:t>
            </a:r>
            <a:endParaRPr lang="es-ES" altLang="es-ES" sz="2400" u="sng" dirty="0" smtClean="0">
              <a:latin typeface="Sakkal Majalla" pitchFamily="2" charset="-78"/>
              <a:cs typeface="Sakkal Majalla" pitchFamily="2" charset="-78"/>
            </a:endParaRPr>
          </a:p>
          <a:p>
            <a:pPr algn="just">
              <a:lnSpc>
                <a:spcPts val="1600"/>
              </a:lnSpc>
              <a:buClr>
                <a:srgbClr val="ED5805"/>
              </a:buClr>
              <a:buFont typeface="Wingdings" pitchFamily="2" charset="2"/>
              <a:buChar char="Ø"/>
            </a:pPr>
            <a:endParaRPr lang="es-ES" altLang="es-ES" sz="2400" dirty="0" smtClean="0">
              <a:latin typeface="Sakkal Majalla" pitchFamily="2" charset="-78"/>
              <a:cs typeface="Sakkal Majalla" pitchFamily="2" charset="-78"/>
            </a:endParaRPr>
          </a:p>
          <a:p>
            <a:pPr algn="just">
              <a:lnSpc>
                <a:spcPts val="1600"/>
              </a:lnSpc>
              <a:buClr>
                <a:srgbClr val="ED5805"/>
              </a:buClr>
              <a:buFont typeface="Wingdings" pitchFamily="2" charset="2"/>
              <a:buChar char="Ø"/>
            </a:pPr>
            <a:r>
              <a:rPr lang="es-ES" altLang="es-ES" sz="2400" dirty="0" smtClean="0">
                <a:latin typeface="Sakkal Majalla" pitchFamily="2" charset="-78"/>
                <a:cs typeface="Sakkal Majalla" pitchFamily="2" charset="-78"/>
              </a:rPr>
              <a:t>A </a:t>
            </a:r>
            <a:r>
              <a:rPr lang="es-ES" altLang="es-ES" sz="2400" b="1" dirty="0" smtClean="0">
                <a:latin typeface="Sakkal Majalla" pitchFamily="2" charset="-78"/>
                <a:cs typeface="Sakkal Majalla" pitchFamily="2" charset="-78"/>
              </a:rPr>
              <a:t>nivel europeo y de Euskadi</a:t>
            </a:r>
            <a:r>
              <a:rPr lang="es-ES" altLang="es-ES" sz="2400" dirty="0" smtClean="0">
                <a:latin typeface="Sakkal Majalla" pitchFamily="2" charset="-78"/>
                <a:cs typeface="Sakkal Majalla" pitchFamily="2" charset="-78"/>
              </a:rPr>
              <a:t>, en particular, </a:t>
            </a:r>
            <a:r>
              <a:rPr lang="es-ES" altLang="es-ES" sz="2400" b="1" dirty="0" smtClean="0">
                <a:latin typeface="Sakkal Majalla" pitchFamily="2" charset="-78"/>
                <a:cs typeface="Sakkal Majalla" pitchFamily="2" charset="-78"/>
              </a:rPr>
              <a:t>el volumen de consumidores se estanca</a:t>
            </a:r>
            <a:r>
              <a:rPr lang="es-ES" altLang="es-ES" sz="2400" dirty="0" smtClean="0"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pPr algn="just">
              <a:lnSpc>
                <a:spcPts val="1600"/>
              </a:lnSpc>
              <a:buClr>
                <a:srgbClr val="ED5805"/>
              </a:buClr>
              <a:buFont typeface="Wingdings" pitchFamily="2" charset="2"/>
              <a:buChar char="Ø"/>
            </a:pPr>
            <a:endParaRPr lang="es-ES_tradnl" altLang="es-ES" sz="2400" dirty="0" smtClean="0">
              <a:latin typeface="Sakkal Majalla" pitchFamily="2" charset="-78"/>
              <a:cs typeface="Sakkal Majalla" pitchFamily="2" charset="-78"/>
            </a:endParaRPr>
          </a:p>
          <a:p>
            <a:pPr algn="just">
              <a:lnSpc>
                <a:spcPts val="1600"/>
              </a:lnSpc>
              <a:buClr>
                <a:srgbClr val="ED5805"/>
              </a:buClr>
              <a:buFont typeface="Wingdings" pitchFamily="2" charset="2"/>
              <a:buChar char="Ø"/>
            </a:pPr>
            <a:r>
              <a:rPr lang="es-ES" altLang="es-ES" sz="2400" b="1" dirty="0" smtClean="0">
                <a:latin typeface="Sakkal Majalla" pitchFamily="2" charset="-78"/>
                <a:cs typeface="Sakkal Majalla" pitchFamily="2" charset="-78"/>
              </a:rPr>
              <a:t>Vivimos en un mundo urbano</a:t>
            </a:r>
            <a:r>
              <a:rPr lang="es-ES" altLang="es-ES" sz="2400" dirty="0" smtClean="0">
                <a:latin typeface="Sakkal Majalla" pitchFamily="2" charset="-78"/>
                <a:cs typeface="Sakkal Majalla" pitchFamily="2" charset="-78"/>
              </a:rPr>
              <a:t>. </a:t>
            </a:r>
          </a:p>
          <a:p>
            <a:pPr algn="just">
              <a:lnSpc>
                <a:spcPts val="1600"/>
              </a:lnSpc>
              <a:buClr>
                <a:srgbClr val="ED5805"/>
              </a:buClr>
              <a:buFont typeface="Wingdings" pitchFamily="2" charset="2"/>
              <a:buChar char="Ø"/>
            </a:pPr>
            <a:endParaRPr lang="es-ES" altLang="es-ES" sz="2400" dirty="0" smtClean="0">
              <a:latin typeface="Sakkal Majalla" pitchFamily="2" charset="-78"/>
              <a:cs typeface="Sakkal Majalla" pitchFamily="2" charset="-78"/>
            </a:endParaRPr>
          </a:p>
          <a:p>
            <a:pPr algn="just">
              <a:lnSpc>
                <a:spcPts val="1600"/>
              </a:lnSpc>
              <a:buClr>
                <a:srgbClr val="ED5805"/>
              </a:buClr>
              <a:buFont typeface="Wingdings" pitchFamily="2" charset="2"/>
              <a:buChar char="Ø"/>
            </a:pPr>
            <a:r>
              <a:rPr lang="es-ES" altLang="es-ES" sz="2600" dirty="0" smtClean="0">
                <a:latin typeface="Sakkal Majalla" pitchFamily="2" charset="-78"/>
                <a:cs typeface="Sakkal Majalla" pitchFamily="2" charset="-78"/>
              </a:rPr>
              <a:t>Los mercados están cada vez más interconectados y los </a:t>
            </a:r>
            <a:r>
              <a:rPr lang="es-ES" altLang="es-ES" sz="2600" b="1" u="sng" dirty="0" smtClean="0">
                <a:latin typeface="Sakkal Majalla" pitchFamily="2" charset="-78"/>
                <a:cs typeface="Sakkal Majalla" pitchFamily="2" charset="-78"/>
              </a:rPr>
              <a:t>competidores son globales</a:t>
            </a:r>
          </a:p>
          <a:p>
            <a:pPr algn="just">
              <a:lnSpc>
                <a:spcPts val="1600"/>
              </a:lnSpc>
              <a:buClr>
                <a:srgbClr val="ED5805"/>
              </a:buClr>
              <a:buFont typeface="Wingdings" pitchFamily="2" charset="2"/>
              <a:buChar char="Ø"/>
            </a:pPr>
            <a:endParaRPr lang="es-ES" altLang="es-ES" sz="2600" dirty="0" smtClean="0">
              <a:latin typeface="Sakkal Majalla" pitchFamily="2" charset="-78"/>
              <a:cs typeface="Sakkal Majalla" pitchFamily="2" charset="-78"/>
            </a:endParaRPr>
          </a:p>
          <a:p>
            <a:pPr algn="just">
              <a:lnSpc>
                <a:spcPts val="1600"/>
              </a:lnSpc>
              <a:buClr>
                <a:srgbClr val="E68554"/>
              </a:buClr>
              <a:buSzPct val="125000"/>
              <a:buFont typeface="Wingdings" pitchFamily="2" charset="2"/>
              <a:buChar char="Ø"/>
            </a:pPr>
            <a:r>
              <a:rPr lang="es-ES" altLang="es-ES" sz="2400" b="1" u="sng" dirty="0" smtClean="0">
                <a:latin typeface="Sakkal Majalla" pitchFamily="2" charset="-78"/>
                <a:cs typeface="Sakkal Majalla" pitchFamily="2" charset="-78"/>
              </a:rPr>
              <a:t>La gran distribución está altamente concentrada</a:t>
            </a:r>
            <a:r>
              <a:rPr lang="es-ES" altLang="es-ES" sz="2400" dirty="0" smtClean="0">
                <a:latin typeface="Sakkal Majalla" pitchFamily="2" charset="-78"/>
                <a:cs typeface="Sakkal Majalla" pitchFamily="2" charset="-78"/>
              </a:rPr>
              <a:t>, 3 grandes operadores tienen más del 50% de cuota de mercado. </a:t>
            </a:r>
          </a:p>
          <a:p>
            <a:pPr algn="just">
              <a:lnSpc>
                <a:spcPts val="1600"/>
              </a:lnSpc>
              <a:buClr>
                <a:srgbClr val="E68554"/>
              </a:buClr>
              <a:buSzPct val="125000"/>
              <a:buFont typeface="Wingdings" pitchFamily="2" charset="2"/>
              <a:buChar char="Ø"/>
            </a:pPr>
            <a:endParaRPr lang="es-ES" altLang="es-ES" sz="2400" dirty="0" smtClean="0">
              <a:latin typeface="Sakkal Majalla" pitchFamily="2" charset="-78"/>
              <a:cs typeface="Sakkal Majalla" pitchFamily="2" charset="-78"/>
            </a:endParaRPr>
          </a:p>
          <a:p>
            <a:pPr algn="just" eaLnBrk="1" hangingPunct="1">
              <a:lnSpc>
                <a:spcPts val="1600"/>
              </a:lnSpc>
              <a:spcBef>
                <a:spcPts val="663"/>
              </a:spcBef>
              <a:buClr>
                <a:srgbClr val="F79646"/>
              </a:buClr>
              <a:buSzPct val="121000"/>
              <a:buFont typeface="Wingdings" pitchFamily="2" charset="2"/>
              <a:buChar char="Ø"/>
            </a:pPr>
            <a:r>
              <a:rPr lang="es-ES" altLang="es-ES" sz="2400" dirty="0" smtClean="0">
                <a:solidFill>
                  <a:srgbClr val="0D0D0D"/>
                </a:solidFill>
                <a:latin typeface="Sakkal Majalla" pitchFamily="2" charset="-78"/>
                <a:cs typeface="Sakkal Majalla" pitchFamily="2" charset="-78"/>
              </a:rPr>
              <a:t>Los consumidores han pasado de preferir a </a:t>
            </a:r>
            <a:r>
              <a:rPr lang="es-ES" altLang="es-ES" sz="2400" b="1" u="sng" dirty="0" smtClean="0">
                <a:solidFill>
                  <a:srgbClr val="0D0D0D"/>
                </a:solidFill>
                <a:latin typeface="Sakkal Majalla" pitchFamily="2" charset="-78"/>
                <a:cs typeface="Sakkal Majalla" pitchFamily="2" charset="-78"/>
              </a:rPr>
              <a:t>depender de lo barato. </a:t>
            </a:r>
            <a:endParaRPr lang="es-ES" altLang="es-ES" sz="2400" b="1" u="sng" dirty="0">
              <a:solidFill>
                <a:srgbClr val="0D0D0D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eaLnBrk="1" hangingPunct="1">
              <a:lnSpc>
                <a:spcPts val="1600"/>
              </a:lnSpc>
              <a:spcBef>
                <a:spcPts val="663"/>
              </a:spcBef>
              <a:buClr>
                <a:srgbClr val="F79646"/>
              </a:buClr>
              <a:buSzPct val="121000"/>
              <a:buFont typeface="Wingdings" pitchFamily="2" charset="2"/>
              <a:buChar char="Ø"/>
            </a:pPr>
            <a:endParaRPr lang="es-ES" altLang="es-ES" sz="2400" b="1" u="sng" dirty="0" smtClean="0">
              <a:solidFill>
                <a:srgbClr val="0D0D0D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eaLnBrk="1" hangingPunct="1">
              <a:lnSpc>
                <a:spcPts val="1600"/>
              </a:lnSpc>
              <a:spcBef>
                <a:spcPts val="663"/>
              </a:spcBef>
              <a:buClr>
                <a:srgbClr val="F79646"/>
              </a:buClr>
              <a:buSzPct val="121000"/>
              <a:buFont typeface="Wingdings" pitchFamily="2" charset="2"/>
              <a:buChar char="Ø"/>
            </a:pPr>
            <a:r>
              <a:rPr lang="es-ES" altLang="es-ES" sz="2400" dirty="0" smtClean="0">
                <a:solidFill>
                  <a:srgbClr val="0D0D0D"/>
                </a:solidFill>
                <a:latin typeface="Sakkal Majalla" pitchFamily="2" charset="-78"/>
                <a:cs typeface="Sakkal Majalla" pitchFamily="2" charset="-78"/>
              </a:rPr>
              <a:t>Los cambios demográficos: </a:t>
            </a:r>
            <a:r>
              <a:rPr lang="es-ES" altLang="es-ES" sz="2400" b="1" u="sng" dirty="0" smtClean="0">
                <a:solidFill>
                  <a:srgbClr val="0D0D0D"/>
                </a:solidFill>
                <a:latin typeface="Sakkal Majalla" pitchFamily="2" charset="-78"/>
                <a:cs typeface="Sakkal Majalla" pitchFamily="2" charset="-78"/>
              </a:rPr>
              <a:t>más hogares pero más pequeños </a:t>
            </a:r>
          </a:p>
          <a:p>
            <a:pPr marL="0" indent="0" algn="just" eaLnBrk="1" hangingPunct="1">
              <a:lnSpc>
                <a:spcPts val="1600"/>
              </a:lnSpc>
              <a:spcBef>
                <a:spcPts val="663"/>
              </a:spcBef>
              <a:buClr>
                <a:srgbClr val="F79646"/>
              </a:buClr>
              <a:buSzPct val="121000"/>
              <a:buNone/>
            </a:pPr>
            <a:endParaRPr lang="es-ES_tradnl" altLang="es-ES" sz="2600" dirty="0" smtClean="0">
              <a:latin typeface="Sakkal Majalla" pitchFamily="2" charset="-78"/>
              <a:cs typeface="Sakkal Majalla" pitchFamily="2" charset="-78"/>
            </a:endParaRPr>
          </a:p>
          <a:p>
            <a:pPr algn="just">
              <a:lnSpc>
                <a:spcPts val="1600"/>
              </a:lnSpc>
              <a:buClr>
                <a:srgbClr val="ED5805"/>
              </a:buClr>
              <a:buFont typeface="Wingdings" pitchFamily="2" charset="2"/>
              <a:buChar char="Ø"/>
            </a:pPr>
            <a:endParaRPr lang="es-ES_tradnl" altLang="es-ES" sz="2400" dirty="0" smtClean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09980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156075" y="144463"/>
            <a:ext cx="7951788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alt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  <a:cs typeface="Consolas" pitchFamily="49" charset="0"/>
              </a:rPr>
              <a:t>Alimentación y Salud: Mayor dependencia y concienciación de la dieta en sentirse bien y cuidarse desde edades cada vez más tempranas</a:t>
            </a:r>
          </a:p>
        </p:txBody>
      </p:sp>
      <p:pic>
        <p:nvPicPr>
          <p:cNvPr id="35842" name="Picture 2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5" y="1473200"/>
            <a:ext cx="5502275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6 Marcador de contenido"/>
          <p:cNvSpPr>
            <a:spLocks noGrp="1"/>
          </p:cNvSpPr>
          <p:nvPr>
            <p:ph sz="half" idx="1"/>
          </p:nvPr>
        </p:nvSpPr>
        <p:spPr bwMode="auto">
          <a:xfrm>
            <a:off x="1104900" y="1212850"/>
            <a:ext cx="5272088" cy="4538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s-ES" altLang="es-ES" sz="2400" dirty="0" smtClean="0">
                <a:latin typeface="Sakkal Majalla" pitchFamily="2" charset="-78"/>
                <a:cs typeface="Sakkal Majalla" pitchFamily="2" charset="-78"/>
              </a:rPr>
              <a:t>El numero de personas de más de 65 años continuará creciendo (hoy más de 560 millones en el 2030 más de 1.000 millones)</a:t>
            </a:r>
          </a:p>
          <a:p>
            <a:pPr algn="just">
              <a:buFont typeface="Wingdings" pitchFamily="2" charset="2"/>
              <a:buChar char="Ø"/>
            </a:pPr>
            <a:r>
              <a:rPr lang="es-ES" altLang="es-ES" sz="2400" dirty="0" smtClean="0">
                <a:latin typeface="Sakkal Majalla" pitchFamily="2" charset="-78"/>
                <a:cs typeface="Sakkal Majalla" pitchFamily="2" charset="-78"/>
              </a:rPr>
              <a:t>La esperanza de vida continua aumentando, sin embargo, el aumento constante de la esperanza de vida  se ve “limitado” principalmente debido a la obesidad y otras enfermedades relacionadas con la dieta</a:t>
            </a:r>
          </a:p>
          <a:p>
            <a:pPr algn="just">
              <a:buFont typeface="Wingdings" pitchFamily="2" charset="2"/>
              <a:buChar char="Ø"/>
            </a:pPr>
            <a:r>
              <a:rPr lang="es-ES" altLang="es-ES" sz="2400" dirty="0" smtClean="0">
                <a:latin typeface="Sakkal Majalla" pitchFamily="2" charset="-78"/>
                <a:cs typeface="Sakkal Majalla" pitchFamily="2" charset="-78"/>
              </a:rPr>
              <a:t>En los países industrializados el 75 % de las muertes en personas de más de 65 años son consecuencia del cáncer y enfermedades cardiovasculares</a:t>
            </a:r>
          </a:p>
          <a:p>
            <a:pPr>
              <a:buFont typeface="Wingdings" pitchFamily="2" charset="2"/>
              <a:buChar char="Ø"/>
            </a:pPr>
            <a:endParaRPr lang="es-ES" altLang="es-ES" sz="2400" dirty="0" smtClean="0">
              <a:latin typeface="Sakkal Majalla" pitchFamily="2" charset="-78"/>
              <a:cs typeface="Sakkal Majalla" pitchFamily="2" charset="-78"/>
            </a:endParaRPr>
          </a:p>
          <a:p>
            <a:pPr>
              <a:buFont typeface="Wingdings" pitchFamily="2" charset="2"/>
              <a:buChar char="Ø"/>
            </a:pPr>
            <a:endParaRPr lang="es-ES" altLang="es-ES" sz="2400" dirty="0" smtClean="0">
              <a:latin typeface="Sakkal Majalla" pitchFamily="2" charset="-78"/>
              <a:cs typeface="Sakkal Majalla" pitchFamily="2" charset="-78"/>
            </a:endParaRPr>
          </a:p>
          <a:p>
            <a:pPr>
              <a:buFont typeface="Wingdings" pitchFamily="2" charset="2"/>
              <a:buChar char="Ø"/>
            </a:pPr>
            <a:endParaRPr lang="es-ES" altLang="es-ES" sz="2400" dirty="0" smtClean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5844" name="8 CuadroTexto"/>
          <p:cNvSpPr txBox="1">
            <a:spLocks noChangeArrowheads="1"/>
          </p:cNvSpPr>
          <p:nvPr/>
        </p:nvSpPr>
        <p:spPr bwMode="auto">
          <a:xfrm>
            <a:off x="6896100" y="4924425"/>
            <a:ext cx="46958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08" tIns="58604" rIns="117208" bIns="5860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65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65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65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65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altLang="es-ES" sz="2300">
                <a:latin typeface="Sakkal Majalla" pitchFamily="2" charset="-78"/>
                <a:cs typeface="Sakkal Majalla" pitchFamily="2" charset="-78"/>
              </a:rPr>
              <a:t>La industria alimentaria tiene el reto de </a:t>
            </a:r>
          </a:p>
          <a:p>
            <a:pPr algn="ctr" eaLnBrk="1" hangingPunct="1"/>
            <a:r>
              <a:rPr lang="es-ES" altLang="es-ES" sz="2300">
                <a:latin typeface="Sakkal Majalla" pitchFamily="2" charset="-78"/>
                <a:cs typeface="Sakkal Majalla" pitchFamily="2" charset="-78"/>
              </a:rPr>
              <a:t>complementar a la industria farmacéutica</a:t>
            </a:r>
          </a:p>
        </p:txBody>
      </p:sp>
    </p:spTree>
    <p:extLst>
      <p:ext uri="{BB962C8B-B14F-4D97-AF65-F5344CB8AC3E}">
        <p14:creationId xmlns:p14="http://schemas.microsoft.com/office/powerpoint/2010/main" val="41532122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2538" y="1590675"/>
            <a:ext cx="9590087" cy="2814638"/>
          </a:xfrm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s-ES" altLang="es-ES" sz="61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Prioridades del Gobierno Vasco en relación con la Alimentación</a:t>
            </a:r>
            <a:r>
              <a:rPr lang="es-ES" altLang="es-ES" sz="6100" dirty="0" smtClean="0">
                <a:latin typeface="Sakkal Majalla" pitchFamily="2" charset="-78"/>
                <a:cs typeface="Sakkal Majalla" pitchFamily="2" charset="-78"/>
              </a:rPr>
              <a:t/>
            </a:r>
            <a:br>
              <a:rPr lang="es-ES" altLang="es-ES" sz="6100" dirty="0" smtClean="0">
                <a:latin typeface="Sakkal Majalla" pitchFamily="2" charset="-78"/>
                <a:cs typeface="Sakkal Majalla" pitchFamily="2" charset="-78"/>
              </a:rPr>
            </a:br>
            <a:r>
              <a:rPr lang="es-ES" altLang="es-ES" sz="6100" dirty="0" smtClean="0">
                <a:latin typeface="Sakkal Majalla" pitchFamily="2" charset="-78"/>
                <a:cs typeface="Sakkal Majalla" pitchFamily="2" charset="-78"/>
              </a:rPr>
              <a:t/>
            </a:r>
            <a:br>
              <a:rPr lang="es-ES" altLang="es-ES" sz="6100" dirty="0" smtClean="0">
                <a:latin typeface="Sakkal Majalla" pitchFamily="2" charset="-78"/>
                <a:cs typeface="Sakkal Majalla" pitchFamily="2" charset="-78"/>
              </a:rPr>
            </a:br>
            <a:endParaRPr lang="es-ES" altLang="es-ES" sz="6100" dirty="0" smtClean="0">
              <a:latin typeface="Frutiger Linotype" charset="0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413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38969" y="232489"/>
            <a:ext cx="9391893" cy="691526"/>
          </a:xfrm>
        </p:spPr>
        <p:txBody>
          <a:bodyPr>
            <a:noAutofit/>
          </a:bodyPr>
          <a:lstStyle/>
          <a:p>
            <a:r>
              <a:rPr lang="es-ES_tradnl" altLang="es-ES" sz="3100" b="1" dirty="0">
                <a:latin typeface="Corbel" pitchFamily="34" charset="0"/>
              </a:rPr>
              <a:t>Plan de Competitividad de la Industria Alimentaria Vasca, PDR 2020 y Prioridades Estratégicas del GV</a:t>
            </a:r>
            <a:endParaRPr lang="es-ES" altLang="es-ES" sz="6200" b="1" dirty="0">
              <a:latin typeface="Corbel" pitchFamily="34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615079158"/>
              </p:ext>
            </p:extLst>
          </p:nvPr>
        </p:nvGraphicFramePr>
        <p:xfrm>
          <a:off x="2443133" y="1272284"/>
          <a:ext cx="9296058" cy="489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 rot="16200000">
            <a:off x="-761095" y="3241299"/>
            <a:ext cx="3728046" cy="980127"/>
          </a:xfrm>
          <a:prstGeom prst="rect">
            <a:avLst/>
          </a:prstGeom>
          <a:noFill/>
        </p:spPr>
        <p:txBody>
          <a:bodyPr wrap="none" lIns="117208" tIns="58604" rIns="117208" bIns="58604" rtlCol="0">
            <a:spAutoFit/>
          </a:bodyPr>
          <a:lstStyle/>
          <a:p>
            <a:pPr algn="ctr"/>
            <a:r>
              <a:rPr lang="es-ES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Una ESTRATEGIA y un EQUIPO </a:t>
            </a:r>
          </a:p>
          <a:p>
            <a:pPr algn="ctr"/>
            <a:r>
              <a:rPr lang="es-ES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Para conseguir los objetivos</a:t>
            </a:r>
            <a:endParaRPr lang="es-E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540271" y="1134269"/>
            <a:ext cx="432048" cy="9361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 flipH="1">
            <a:off x="1377543" y="1134269"/>
            <a:ext cx="602888" cy="9361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>
            <a:stCxn id="2" idx="2"/>
            <a:endCxn id="7" idx="1"/>
          </p:cNvCxnSpPr>
          <p:nvPr/>
        </p:nvCxnSpPr>
        <p:spPr>
          <a:xfrm flipV="1">
            <a:off x="1592992" y="3717457"/>
            <a:ext cx="850141" cy="1390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2347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58900" y="2101850"/>
            <a:ext cx="9423400" cy="2411413"/>
          </a:xfrm>
        </p:spPr>
        <p:txBody>
          <a:bodyPr vert="horz"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altLang="es-ES" sz="4400" smtClean="0">
                <a:solidFill>
                  <a:srgbClr val="0D0D0D"/>
                </a:solidFill>
                <a:latin typeface="Sakkal Majalla" pitchFamily="2" charset="-78"/>
                <a:cs typeface="Sakkal Majalla" pitchFamily="2" charset="-78"/>
              </a:rPr>
              <a:t>Identificación y priorización de líneas de investigación en Alimentación en el ámbito del PCTI 2020</a:t>
            </a:r>
            <a:br>
              <a:rPr lang="es-ES" altLang="es-ES" sz="4400" smtClean="0">
                <a:solidFill>
                  <a:srgbClr val="0D0D0D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es-ES" altLang="es-ES" sz="4400" smtClean="0">
                <a:solidFill>
                  <a:srgbClr val="0D0D0D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es-ES" altLang="es-ES" sz="4400" smtClean="0">
                <a:solidFill>
                  <a:srgbClr val="0D0D0D"/>
                </a:solidFill>
                <a:latin typeface="Sakkal Majalla" pitchFamily="2" charset="-78"/>
                <a:cs typeface="Sakkal Majalla" pitchFamily="2" charset="-78"/>
              </a:rPr>
            </a:br>
            <a:endParaRPr lang="es-ES" altLang="es-ES" sz="4400" smtClean="0">
              <a:solidFill>
                <a:srgbClr val="0D0D0D"/>
              </a:solidFill>
              <a:latin typeface="Frutiger Linotype" charset="0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3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1007</Words>
  <Application>Microsoft Office PowerPoint</Application>
  <PresentationFormat>Personalizado</PresentationFormat>
  <Paragraphs>123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INNOVACIÓN EN COOPERACIÓN </vt:lpstr>
      <vt:lpstr>ANTECEDENTES</vt:lpstr>
      <vt:lpstr>La cadena de valor de la alimentación:     10,6 % del PIB y 96.500 empleos directos un sector estratégico para  la economía de Euskadi</vt:lpstr>
      <vt:lpstr>Las claves competitivas en la cadena de valor ALIMENTACION</vt:lpstr>
      <vt:lpstr>Desafíos Globales del Sector de la Alimentación</vt:lpstr>
      <vt:lpstr>Alimentación y Salud: Mayor dependencia y concienciación de la dieta en sentirse bien y cuidarse desde edades cada vez más tempranas</vt:lpstr>
      <vt:lpstr>Prioridades del Gobierno Vasco en relación con la Alimentación  </vt:lpstr>
      <vt:lpstr>Plan de Competitividad de la Industria Alimentaria Vasca, PDR 2020 y Prioridades Estratégicas del GV</vt:lpstr>
      <vt:lpstr>Identificación y priorización de líneas de investigación en Alimentación en el ámbito del PCTI 2020  </vt:lpstr>
      <vt:lpstr>Presentación de PowerPoint</vt:lpstr>
      <vt:lpstr>EVIC: La Estrategia Viva de Innovación y Cooperación</vt:lpstr>
      <vt:lpstr>Katilu: un equipo de innovación abierta y en red para facilitar la gobernanza y coordinación – una realidad en funcionamiento -</vt:lpstr>
      <vt:lpstr>AMBITO DE ACTUACION DE KATILU</vt:lpstr>
      <vt:lpstr>AMBITO DE ACTUACION DE KATILU</vt:lpstr>
      <vt:lpstr>Presentación de PowerPoint</vt:lpstr>
      <vt:lpstr>Presentación de PowerPoint</vt:lpstr>
      <vt:lpstr>Algunos Ejemplos de Proyectos Innovadores y en Cooperación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AZTI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Rogelio Pozo</dc:creator>
  <cp:lastModifiedBy>HAZI</cp:lastModifiedBy>
  <cp:revision>39</cp:revision>
  <dcterms:created xsi:type="dcterms:W3CDTF">2015-06-01T06:56:01Z</dcterms:created>
  <dcterms:modified xsi:type="dcterms:W3CDTF">2016-04-15T06:28:56Z</dcterms:modified>
</cp:coreProperties>
</file>